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489" r:id="rId2"/>
    <p:sldId id="3695" r:id="rId3"/>
    <p:sldId id="3697" r:id="rId4"/>
    <p:sldId id="3698"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891635"/>
    <a:srgbClr val="FFFFFF"/>
    <a:srgbClr val="E9D2D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75" d="100"/>
          <a:sy n="75" d="100"/>
        </p:scale>
        <p:origin x="630" y="66"/>
      </p:cViewPr>
      <p:guideLst/>
    </p:cSldViewPr>
  </p:slideViewPr>
  <p:notesTextViewPr>
    <p:cViewPr>
      <p:scale>
        <a:sx n="1" d="1"/>
        <a:sy n="1" d="1"/>
      </p:scale>
      <p:origin x="0" y="0"/>
    </p:cViewPr>
  </p:notesTextViewPr>
  <p:sorterViewPr>
    <p:cViewPr>
      <p:scale>
        <a:sx n="100" d="100"/>
        <a:sy n="100" d="100"/>
      </p:scale>
      <p:origin x="0" y="-8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17376-CA1A-4900-89AF-143E6462BC57}" type="datetimeFigureOut">
              <a:rPr lang="tr-TR" smtClean="0"/>
              <a:t>27.05.2025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40F91-E99C-45FF-88A3-2DD0E161DEAB}" type="slidenum">
              <a:rPr lang="tr-TR" smtClean="0"/>
              <a:t>‹#›</a:t>
            </a:fld>
            <a:endParaRPr lang="tr-TR"/>
          </a:p>
        </p:txBody>
      </p:sp>
    </p:spTree>
    <p:extLst>
      <p:ext uri="{BB962C8B-B14F-4D97-AF65-F5344CB8AC3E}">
        <p14:creationId xmlns:p14="http://schemas.microsoft.com/office/powerpoint/2010/main" val="275130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F333DC-4DE3-7CD1-9DD0-5DE891F02DD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F48680A-2D00-9A33-D767-7FA688F247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F06016A-54CF-4DE2-E5E5-73100C2DB955}"/>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3D6029F1-A2FC-E14B-D216-3CABFDF014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E62D8E-09D1-A8F5-ECF5-5ECF5D8D891A}"/>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351124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9EF5F9-1AFB-A957-24AA-6A9AB0D6113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B8A2E82-35C5-F11D-FFAE-183DF4532A9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D35006-32EF-D8FD-44B2-79F6409A1086}"/>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1D40AA1C-BB72-B62B-B708-E505469505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FDA75A-9D0D-6F62-0FD7-B5C6E38DBD2A}"/>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88487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7C6B2E7-0648-347E-3FEA-1B870ACE5B3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31FC40C-95D7-2035-A83C-7343BF83004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8149305-39C1-2C47-51F2-13E09272EFC0}"/>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28772500-DD67-21ED-99FA-33A0F2A59C4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40563C-0090-199F-FF0A-22EA20BA7B9A}"/>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77726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C3DF4D-55A1-6AEC-5E9D-F37479C3E66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94B4183-67AC-0212-27F0-06FE2EAC31F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10E732-27E2-1FD9-4D4E-CAB0AE6972E2}"/>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5FE21C06-F655-EADE-CC9A-D04DF48A97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E52B909-1F02-EF6F-4E54-FC65CC0D3F02}"/>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334034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15D92D-9D40-2C95-6A6C-D08A45AF9EF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F608D00-AEDB-1CF7-B66A-D51BDDF97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DF3A780-AD38-5B45-5B49-5F148E4C6004}"/>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C19E53AE-8F99-F24D-8B21-207EACF17D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32C192-87AE-6B38-8BE0-D7F2A3DF8988}"/>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5563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36BC8D-9FA7-C3BD-70C1-456BEC65122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687328C-2E96-37DE-32CD-CA67C01A658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FA57D43-ECD6-3866-E8B8-81F73839496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E1AF367-CB99-B104-3607-416C5E152F92}"/>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6" name="Alt Bilgi Yer Tutucusu 5">
            <a:extLst>
              <a:ext uri="{FF2B5EF4-FFF2-40B4-BE49-F238E27FC236}">
                <a16:creationId xmlns:a16="http://schemas.microsoft.com/office/drawing/2014/main" id="{C970675F-0CAD-B41C-C8E5-2F57EB9A2C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D0FE478-FFA8-DF06-73B4-198D304CE439}"/>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4280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0E4968-BB60-ED23-4A87-4DD88F8F0D1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824146A-2AB9-ADB7-9B18-9E7BAD69B9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EAF47A8-A02B-446C-3E51-48D2DA7A1DB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5511DF4-07BA-29E3-DE67-00BCA3235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BFEC386-9A93-6737-276C-F8698067906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497CB63-3BD4-C06D-3084-623444420521}"/>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8" name="Alt Bilgi Yer Tutucusu 7">
            <a:extLst>
              <a:ext uri="{FF2B5EF4-FFF2-40B4-BE49-F238E27FC236}">
                <a16:creationId xmlns:a16="http://schemas.microsoft.com/office/drawing/2014/main" id="{30667A61-E683-6AAB-5C6D-292CC9FB0B6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E536BC1-ACA5-BCF0-820C-E9B26E15BE9A}"/>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32879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BF8093-7F33-5A1D-AC5E-82A92F9A3FD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33EFBD0-4D57-AAB5-120F-A8C9D4DB0871}"/>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4" name="Alt Bilgi Yer Tutucusu 3">
            <a:extLst>
              <a:ext uri="{FF2B5EF4-FFF2-40B4-BE49-F238E27FC236}">
                <a16:creationId xmlns:a16="http://schemas.microsoft.com/office/drawing/2014/main" id="{F75C79F6-5DCD-5557-C004-CEE331315C7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51A718F-A451-7665-5048-C05D62253072}"/>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382094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8428186-36CB-E449-A1A9-E31219848647}"/>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3" name="Alt Bilgi Yer Tutucusu 2">
            <a:extLst>
              <a:ext uri="{FF2B5EF4-FFF2-40B4-BE49-F238E27FC236}">
                <a16:creationId xmlns:a16="http://schemas.microsoft.com/office/drawing/2014/main" id="{768713E8-A1BA-CD76-D9B8-DB647DF92B6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02C7909-DD05-E68C-F218-6AA78167C51B}"/>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234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B937D0-39DC-D9C3-C2CE-4F3530B96F0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EC3D1C0-DB04-83D1-4CFF-D8461FD867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AD2BD93-477C-2145-447D-04F124FEF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EE431BB-F7A6-3E0B-8136-D8F8D9208B0C}"/>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6" name="Alt Bilgi Yer Tutucusu 5">
            <a:extLst>
              <a:ext uri="{FF2B5EF4-FFF2-40B4-BE49-F238E27FC236}">
                <a16:creationId xmlns:a16="http://schemas.microsoft.com/office/drawing/2014/main" id="{C417A7E2-E8D6-9B8F-43FE-E583DDCD87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21D5B2B-1F3F-4A51-CD4A-D02523BCBE01}"/>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6933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F15D50-C9B8-9464-0C2B-7698ED105DE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64F4361-D6D8-3502-9800-CA5816264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6400D4A-AEA3-53BC-D2E3-5DCCA0797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B5E0AE3-B185-53E5-96CA-4AC1D38C5FD3}"/>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6" name="Alt Bilgi Yer Tutucusu 5">
            <a:extLst>
              <a:ext uri="{FF2B5EF4-FFF2-40B4-BE49-F238E27FC236}">
                <a16:creationId xmlns:a16="http://schemas.microsoft.com/office/drawing/2014/main" id="{789F9B7C-16E6-7B3C-D606-EFFF7604D8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EE9470-E3FD-B2E3-519E-2ACC9141FED5}"/>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47430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9245AC8-6028-0A4B-51D8-1FCD00433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2F8BE5-FE59-8D3A-D672-750F665AA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E849B6-6655-BCFE-BAF6-7F116FCB2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946F3677-DD14-7CD2-3405-8F1375D94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AD9FB35-2910-CC01-C670-473169C44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7B3A9-4CEA-4B21-88A5-D997CF33AF61}" type="slidenum">
              <a:rPr lang="tr-TR" smtClean="0"/>
              <a:t>‹#›</a:t>
            </a:fld>
            <a:endParaRPr lang="tr-TR"/>
          </a:p>
        </p:txBody>
      </p:sp>
    </p:spTree>
    <p:extLst>
      <p:ext uri="{BB962C8B-B14F-4D97-AF65-F5344CB8AC3E}">
        <p14:creationId xmlns:p14="http://schemas.microsoft.com/office/powerpoint/2010/main" val="3121970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75D0054-24E9-A904-23B1-A60C27E387F2}"/>
              </a:ext>
            </a:extLst>
          </p:cNvPr>
          <p:cNvSpPr txBox="1"/>
          <p:nvPr/>
        </p:nvSpPr>
        <p:spPr>
          <a:xfrm>
            <a:off x="4880267" y="4436037"/>
            <a:ext cx="379720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a:ln>
                  <a:noFill/>
                </a:ln>
                <a:solidFill>
                  <a:prstClr val="white"/>
                </a:solidFill>
                <a:effectLst/>
                <a:uLnTx/>
                <a:uFillTx/>
                <a:latin typeface="Calibri" panose="020F0502020204030204"/>
              </a:rPr>
              <a:t>Dünya Seni Bekliyor</a:t>
            </a:r>
          </a:p>
        </p:txBody>
      </p:sp>
      <p:pic>
        <p:nvPicPr>
          <p:cNvPr id="6" name="Resim 5">
            <a:extLst>
              <a:ext uri="{FF2B5EF4-FFF2-40B4-BE49-F238E27FC236}">
                <a16:creationId xmlns:a16="http://schemas.microsoft.com/office/drawing/2014/main" id="{9D919764-8B66-B683-A77E-D6D0A6B30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4709" y="1092547"/>
            <a:ext cx="2782582" cy="2699466"/>
          </a:xfrm>
          <a:prstGeom prst="rect">
            <a:avLst/>
          </a:prstGeom>
        </p:spPr>
      </p:pic>
      <p:sp>
        <p:nvSpPr>
          <p:cNvPr id="7" name="Metin kutusu 6">
            <a:extLst>
              <a:ext uri="{FF2B5EF4-FFF2-40B4-BE49-F238E27FC236}">
                <a16:creationId xmlns:a16="http://schemas.microsoft.com/office/drawing/2014/main" id="{50B503D7-4782-D207-9EA1-B87DBA7439FD}"/>
              </a:ext>
            </a:extLst>
          </p:cNvPr>
          <p:cNvSpPr txBox="1"/>
          <p:nvPr/>
        </p:nvSpPr>
        <p:spPr>
          <a:xfrm>
            <a:off x="2187819" y="4436037"/>
            <a:ext cx="78163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a:ln>
                  <a:noFill/>
                </a:ln>
                <a:solidFill>
                  <a:prstClr val="white"/>
                </a:solidFill>
                <a:effectLst/>
                <a:uLnTx/>
                <a:uFillTx/>
                <a:latin typeface="Calibri" panose="020F0502020204030204"/>
              </a:rPr>
              <a:t>ÜNİVERSİTE SIRALAMALARI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a:ln>
                  <a:noFill/>
                </a:ln>
                <a:solidFill>
                  <a:prstClr val="white"/>
                </a:solidFill>
                <a:effectLst/>
                <a:uLnTx/>
                <a:uFillTx/>
                <a:latin typeface="Calibri" panose="020F0502020204030204"/>
              </a:rPr>
              <a:t>UNIVERSITY RANKINGS</a:t>
            </a:r>
          </a:p>
        </p:txBody>
      </p:sp>
      <p:sp>
        <p:nvSpPr>
          <p:cNvPr id="9" name="Metin kutusu 8">
            <a:extLst>
              <a:ext uri="{FF2B5EF4-FFF2-40B4-BE49-F238E27FC236}">
                <a16:creationId xmlns:a16="http://schemas.microsoft.com/office/drawing/2014/main" id="{C510D920-FDEB-8DFE-97A5-6D6CCA2B258E}"/>
              </a:ext>
            </a:extLst>
          </p:cNvPr>
          <p:cNvSpPr txBox="1"/>
          <p:nvPr/>
        </p:nvSpPr>
        <p:spPr>
          <a:xfrm>
            <a:off x="4880267" y="4436037"/>
            <a:ext cx="379720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a:ln>
                  <a:noFill/>
                </a:ln>
                <a:solidFill>
                  <a:prstClr val="white"/>
                </a:solidFill>
                <a:effectLst/>
                <a:uLnTx/>
                <a:uFillTx/>
                <a:latin typeface="Calibri" panose="020F0502020204030204"/>
              </a:rPr>
              <a:t>Dünya Seni Bekliyor</a:t>
            </a:r>
          </a:p>
        </p:txBody>
      </p:sp>
      <p:pic>
        <p:nvPicPr>
          <p:cNvPr id="10" name="Resim 9">
            <a:extLst>
              <a:ext uri="{FF2B5EF4-FFF2-40B4-BE49-F238E27FC236}">
                <a16:creationId xmlns:a16="http://schemas.microsoft.com/office/drawing/2014/main" id="{01B67D5B-7D2E-05CC-AA40-EC457FC60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31"/>
            <a:ext cx="12192000" cy="6860031"/>
          </a:xfrm>
          <a:prstGeom prst="rect">
            <a:avLst/>
          </a:prstGeom>
        </p:spPr>
      </p:pic>
      <p:sp>
        <p:nvSpPr>
          <p:cNvPr id="12" name="Metin kutusu 11">
            <a:extLst>
              <a:ext uri="{FF2B5EF4-FFF2-40B4-BE49-F238E27FC236}">
                <a16:creationId xmlns:a16="http://schemas.microsoft.com/office/drawing/2014/main" id="{26EF0EE3-8611-21AE-9911-7808D09DB5F9}"/>
              </a:ext>
            </a:extLst>
          </p:cNvPr>
          <p:cNvSpPr txBox="1"/>
          <p:nvPr/>
        </p:nvSpPr>
        <p:spPr>
          <a:xfrm>
            <a:off x="660964" y="2937404"/>
            <a:ext cx="11191603" cy="553998"/>
          </a:xfrm>
          <a:prstGeom prst="rect">
            <a:avLst/>
          </a:prstGeom>
          <a:noFill/>
        </p:spPr>
        <p:txBody>
          <a:bodyPr wrap="square" lIns="91440" tIns="45720" rIns="91440" bIns="45720" rtlCol="0" anchor="t">
            <a:spAutoFit/>
          </a:bodyPr>
          <a:lstStyle/>
          <a:p>
            <a:pPr algn="ctr">
              <a:defRPr/>
            </a:pPr>
            <a:r>
              <a:rPr lang="en-US" sz="3000" b="1" dirty="0">
                <a:solidFill>
                  <a:prstClr val="white"/>
                </a:solidFill>
                <a:latin typeface="Arial Black" panose="020B0A04020102020204" pitchFamily="34" charset="0"/>
                <a:cs typeface="Arial"/>
              </a:rPr>
              <a:t>M</a:t>
            </a:r>
            <a:r>
              <a:rPr lang="az-Latn-AZ" sz="3000" b="1" dirty="0">
                <a:solidFill>
                  <a:prstClr val="white"/>
                </a:solidFill>
                <a:latin typeface="Arial Black" panose="020B0A04020102020204" pitchFamily="34" charset="0"/>
                <a:cs typeface="Arial"/>
              </a:rPr>
              <a:t>ÜHENDİSLİK FAKÜLTESİ</a:t>
            </a:r>
            <a:endParaRPr lang="tr-TR" sz="3000" b="1" dirty="0">
              <a:solidFill>
                <a:prstClr val="white"/>
              </a:solidFill>
              <a:latin typeface="Arial Black" panose="020B0A04020102020204" pitchFamily="34" charset="0"/>
              <a:cs typeface="Arial"/>
            </a:endParaRPr>
          </a:p>
        </p:txBody>
      </p:sp>
    </p:spTree>
    <p:extLst>
      <p:ext uri="{BB962C8B-B14F-4D97-AF65-F5344CB8AC3E}">
        <p14:creationId xmlns:p14="http://schemas.microsoft.com/office/powerpoint/2010/main" val="359390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
            <a:extLst>
              <a:ext uri="{FF2B5EF4-FFF2-40B4-BE49-F238E27FC236}">
                <a16:creationId xmlns:a16="http://schemas.microsoft.com/office/drawing/2014/main" id="{D2D08C10-8B98-483E-8A06-EB69540DD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1"/>
            <a:ext cx="12192000" cy="6860031"/>
          </a:xfrm>
          <a:prstGeom prst="rect">
            <a:avLst/>
          </a:prstGeom>
        </p:spPr>
      </p:pic>
      <p:sp>
        <p:nvSpPr>
          <p:cNvPr id="2" name="Dikdörtgen 1">
            <a:extLst>
              <a:ext uri="{FF2B5EF4-FFF2-40B4-BE49-F238E27FC236}">
                <a16:creationId xmlns:a16="http://schemas.microsoft.com/office/drawing/2014/main" id="{15469BA6-58AC-AF67-F3BF-A12C3EC02A15}"/>
              </a:ext>
            </a:extLst>
          </p:cNvPr>
          <p:cNvSpPr/>
          <p:nvPr/>
        </p:nvSpPr>
        <p:spPr>
          <a:xfrm>
            <a:off x="2510396" y="212037"/>
            <a:ext cx="7160654" cy="461665"/>
          </a:xfrm>
          <a:prstGeom prst="rect">
            <a:avLst/>
          </a:prstGeom>
        </p:spPr>
        <p:txBody>
          <a:bodyPr wrap="square">
            <a:spAutoFit/>
          </a:bodyPr>
          <a:lstStyle/>
          <a:p>
            <a:pPr algn="ctr">
              <a:defRPr/>
            </a:pPr>
            <a:r>
              <a:rPr lang="az-Latn-AZ" sz="2400" b="1" dirty="0">
                <a:solidFill>
                  <a:srgbClr val="860000"/>
                </a:solidFill>
                <a:latin typeface="Arial (Başlık)"/>
                <a:cs typeface="Arial"/>
              </a:rPr>
              <a:t>MÜHENDİSLİK FAKÜLTESİ</a:t>
            </a:r>
            <a:endParaRPr lang="tr-TR" sz="2400" b="1" dirty="0">
              <a:solidFill>
                <a:srgbClr val="860000"/>
              </a:solidFill>
              <a:latin typeface="Arial (Başlık)"/>
              <a:cs typeface="Arial"/>
            </a:endParaRPr>
          </a:p>
        </p:txBody>
      </p:sp>
      <p:sp>
        <p:nvSpPr>
          <p:cNvPr id="5" name="Metin kutusu 4">
            <a:extLst>
              <a:ext uri="{FF2B5EF4-FFF2-40B4-BE49-F238E27FC236}">
                <a16:creationId xmlns:a16="http://schemas.microsoft.com/office/drawing/2014/main" id="{B44378F6-87A8-CE28-81B3-CC536DD4135E}"/>
              </a:ext>
            </a:extLst>
          </p:cNvPr>
          <p:cNvSpPr txBox="1"/>
          <p:nvPr/>
        </p:nvSpPr>
        <p:spPr>
          <a:xfrm>
            <a:off x="408380" y="1029739"/>
            <a:ext cx="11364685" cy="5601533"/>
          </a:xfrm>
          <a:prstGeom prst="rect">
            <a:avLst/>
          </a:prstGeom>
          <a:noFill/>
        </p:spPr>
        <p:txBody>
          <a:bodyPr wrap="square" numCol="1">
            <a:spAutoFit/>
          </a:bodyPr>
          <a:lstStyle/>
          <a:p>
            <a:pPr marL="144000" indent="-285750">
              <a:buClr>
                <a:srgbClr val="00000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Mühendislik Fakültesi müfredat çalışmaları kapsamında, tüm bölümlerin müfredatları yenilenmiştir. Öğrencilerin uzmanlık alanlarına yönelmelerini sağlamak amacıyla, özellikle seçmeli ders havuzlarına Yapay Zeka, Siber Güvenlik gibi alanlarda yeni dersler eklenmiştir.</a:t>
            </a:r>
            <a:endParaRPr lang="az-Latn-AZ" sz="1600" dirty="0">
              <a:latin typeface="Arial" panose="020B0604020202020204" pitchFamily="34" charset="0"/>
              <a:cs typeface="Arial" panose="020B0604020202020204" pitchFamily="34" charset="0"/>
            </a:endParaRPr>
          </a:p>
          <a:p>
            <a:pPr marL="144000" indent="-285750">
              <a:buClr>
                <a:srgbClr val="000000"/>
              </a:buClr>
              <a:buFont typeface="Wingdings" panose="05000000000000000000" pitchFamily="2" charset="2"/>
              <a:buChar char="q"/>
            </a:pPr>
            <a:endParaRPr lang="az-Latn-AZ" sz="1600" dirty="0">
              <a:latin typeface="Arial" panose="020B0604020202020204" pitchFamily="34" charset="0"/>
              <a:cs typeface="Arial" panose="020B0604020202020204" pitchFamily="34" charset="0"/>
            </a:endParaRPr>
          </a:p>
          <a:p>
            <a:pPr marL="216000" indent="-285750">
              <a:buClr>
                <a:srgbClr val="00000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Yazılım Mühendisliği Bölüm Başkanı Doç. Dr. Meltem</a:t>
            </a:r>
            <a:r>
              <a:rPr lang="en-US" sz="1600" dirty="0">
                <a:latin typeface="Arial" panose="020B0604020202020204" pitchFamily="34" charset="0"/>
                <a:cs typeface="Arial" panose="020B0604020202020204" pitchFamily="34" charset="0"/>
              </a:rPr>
              <a:t> G</a:t>
            </a:r>
            <a:r>
              <a:rPr lang="az-Latn-AZ" sz="1600" dirty="0">
                <a:latin typeface="Arial" panose="020B0604020202020204" pitchFamily="34" charset="0"/>
                <a:cs typeface="Arial" panose="020B0604020202020204" pitchFamily="34" charset="0"/>
              </a:rPr>
              <a:t>önenç</a:t>
            </a:r>
            <a:r>
              <a:rPr lang="tr-TR" sz="1600" dirty="0">
                <a:latin typeface="Arial" panose="020B0604020202020204" pitchFamily="34" charset="0"/>
                <a:cs typeface="Arial" panose="020B0604020202020204" pitchFamily="34" charset="0"/>
              </a:rPr>
              <a:t> Eryılmaz’ın “A New E-Commerce Model </a:t>
            </a:r>
            <a:r>
              <a:rPr lang="tr-TR" sz="1600" dirty="0" err="1">
                <a:latin typeface="Arial" panose="020B0604020202020204" pitchFamily="34" charset="0"/>
                <a:cs typeface="Arial" panose="020B0604020202020204" pitchFamily="34" charset="0"/>
              </a:rPr>
              <a:t>Suggestion</a:t>
            </a:r>
            <a:r>
              <a:rPr lang="tr-TR" sz="1600" dirty="0">
                <a:latin typeface="Arial" panose="020B0604020202020204" pitchFamily="34" charset="0"/>
                <a:cs typeface="Arial" panose="020B0604020202020204" pitchFamily="34" charset="0"/>
              </a:rPr>
              <a:t> of </a:t>
            </a:r>
            <a:r>
              <a:rPr lang="tr-TR" sz="1600" dirty="0" err="1">
                <a:latin typeface="Arial" panose="020B0604020202020204" pitchFamily="34" charset="0"/>
                <a:cs typeface="Arial" panose="020B0604020202020204" pitchFamily="34" charset="0"/>
              </a:rPr>
              <a:t>Agricultural</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Products</a:t>
            </a:r>
            <a:r>
              <a:rPr lang="tr-TR" sz="1600" dirty="0">
                <a:latin typeface="Arial" panose="020B0604020202020204" pitchFamily="34" charset="0"/>
                <a:cs typeface="Arial" panose="020B0604020202020204" pitchFamily="34" charset="0"/>
              </a:rPr>
              <a:t>” isimli çalışması, </a:t>
            </a:r>
            <a:r>
              <a:rPr lang="tr-TR" sz="1600" dirty="0" err="1">
                <a:latin typeface="Arial" panose="020B0604020202020204" pitchFamily="34" charset="0"/>
                <a:cs typeface="Arial" panose="020B0604020202020204" pitchFamily="34" charset="0"/>
              </a:rPr>
              <a:t>Springer</a:t>
            </a:r>
            <a:r>
              <a:rPr lang="tr-TR" sz="1600" dirty="0">
                <a:latin typeface="Arial" panose="020B0604020202020204" pitchFamily="34" charset="0"/>
                <a:cs typeface="Arial" panose="020B0604020202020204" pitchFamily="34" charset="0"/>
              </a:rPr>
              <a:t> yayınevi tarafından hazırlanan “</a:t>
            </a:r>
            <a:r>
              <a:rPr lang="tr-TR" sz="1600" dirty="0" err="1">
                <a:latin typeface="Arial" panose="020B0604020202020204" pitchFamily="34" charset="0"/>
                <a:cs typeface="Arial" panose="020B0604020202020204" pitchFamily="34" charset="0"/>
              </a:rPr>
              <a:t>Lecture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Notes</a:t>
            </a:r>
            <a:r>
              <a:rPr lang="tr-TR" sz="1600" dirty="0">
                <a:latin typeface="Arial" panose="020B0604020202020204" pitchFamily="34" charset="0"/>
                <a:cs typeface="Arial" panose="020B0604020202020204" pitchFamily="34" charset="0"/>
              </a:rPr>
              <a:t> in Networks </a:t>
            </a:r>
            <a:r>
              <a:rPr lang="tr-TR" sz="1600" dirty="0" err="1">
                <a:latin typeface="Arial" panose="020B0604020202020204" pitchFamily="34" charset="0"/>
                <a:cs typeface="Arial" panose="020B0604020202020204" pitchFamily="34" charset="0"/>
              </a:rPr>
              <a:t>and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Systems</a:t>
            </a:r>
            <a:r>
              <a:rPr lang="tr-TR" sz="1600" dirty="0">
                <a:latin typeface="Arial" panose="020B0604020202020204" pitchFamily="34" charset="0"/>
                <a:cs typeface="Arial" panose="020B0604020202020204" pitchFamily="34" charset="0"/>
              </a:rPr>
              <a:t>” serisinde kitap bölümü olarak yayımlandı.</a:t>
            </a:r>
            <a:endParaRPr lang="az-Latn-AZ" sz="1600" dirty="0">
              <a:latin typeface="Arial" panose="020B0604020202020204" pitchFamily="34" charset="0"/>
              <a:cs typeface="Arial" panose="020B0604020202020204" pitchFamily="34" charset="0"/>
            </a:endParaRPr>
          </a:p>
          <a:p>
            <a:pPr marL="216000">
              <a:buClr>
                <a:srgbClr val="000000"/>
              </a:buClr>
            </a:pPr>
            <a:endParaRPr lang="az-Latn-AZ" sz="1600" dirty="0">
              <a:latin typeface="Arial" panose="020B0604020202020204" pitchFamily="34" charset="0"/>
              <a:cs typeface="Arial" panose="020B0604020202020204" pitchFamily="34" charset="0"/>
            </a:endParaRPr>
          </a:p>
          <a:p>
            <a:pPr marL="216000" indent="-285750">
              <a:buClr>
                <a:srgbClr val="000000"/>
              </a:buClr>
              <a:buFont typeface="Wingdings" panose="05000000000000000000" pitchFamily="2" charset="2"/>
              <a:buChar char="q"/>
            </a:pPr>
            <a:r>
              <a:rPr lang="az-Latn-AZ" sz="1600" spc="-1" dirty="0">
                <a:solidFill>
                  <a:schemeClr val="dk1"/>
                </a:solidFill>
                <a:latin typeface="Arial"/>
              </a:rPr>
              <a:t>İspanya'da Jaen Üniversitesi'nde Erasmus kapsamında eğitim alan hocalarımız Dr. Can GÜLDÜREN ve Dr. Yücel TEKİN Erasmus sözleşmesi için gerekli girişimleri tamamladı. Jaen Üniversite ile birlikte Avrupa Birliği projeleri yapma ve Erasmus kapsamında hocalarımızın eğitim vermeleri konularında fikir birliğine varıldı.</a:t>
            </a:r>
          </a:p>
          <a:p>
            <a:pPr marL="216000" indent="-285750">
              <a:buClr>
                <a:srgbClr val="000000"/>
              </a:buClr>
              <a:buFont typeface="Wingdings" panose="05000000000000000000" pitchFamily="2" charset="2"/>
              <a:buChar char="q"/>
            </a:pPr>
            <a:endParaRPr lang="az-Latn-AZ" sz="1600" spc="-1" dirty="0">
              <a:solidFill>
                <a:schemeClr val="dk1"/>
              </a:solidFill>
              <a:latin typeface="Arial"/>
            </a:endParaRPr>
          </a:p>
          <a:p>
            <a:pPr marL="216000" indent="-285750">
              <a:buClr>
                <a:srgbClr val="000000"/>
              </a:buClr>
              <a:buFont typeface="Wingdings" panose="05000000000000000000" pitchFamily="2" charset="2"/>
              <a:buChar char="q"/>
            </a:pPr>
            <a:r>
              <a:rPr lang="az-Latn-AZ" sz="1600" spc="-1" dirty="0">
                <a:solidFill>
                  <a:schemeClr val="dk1"/>
                </a:solidFill>
                <a:latin typeface="Arial"/>
              </a:rPr>
              <a:t>Ostim Teknik Üniversitesi'nde TBD Merkez tarafından üçüncüsü düzenlenen ‘Genç Beyinler Yeni Fikirler’ Bilgisayar ve Yazılım Mühendisliği Son Sınıf Projeleri Yarışması'nda, Dr. Öğr. Üyesi Can Güldüren'in danışmanlığında geliştirilen ‘Bomberchef’ isimli oyun projesi ile Yazılım Mühendisliği öğrencilerimiz Yağmur Berna Derhem ve Batuhan Çar birincilik ödülüne layık görülmüştür.</a:t>
            </a:r>
          </a:p>
          <a:p>
            <a:pPr marL="216000" indent="-285750">
              <a:buClr>
                <a:srgbClr val="000000"/>
              </a:buClr>
              <a:buFont typeface="Wingdings" panose="05000000000000000000" pitchFamily="2" charset="2"/>
              <a:buChar char="q"/>
            </a:pPr>
            <a:endParaRPr lang="az-Latn-AZ" sz="1600" spc="-1" dirty="0">
              <a:solidFill>
                <a:schemeClr val="dk1"/>
              </a:solidFill>
              <a:latin typeface="Arial"/>
            </a:endParaRPr>
          </a:p>
          <a:p>
            <a:pPr marL="216000" indent="-285750">
              <a:buClr>
                <a:srgbClr val="000000"/>
              </a:buClr>
              <a:buFont typeface="Wingdings" panose="05000000000000000000" pitchFamily="2" charset="2"/>
              <a:buChar char="q"/>
            </a:pPr>
            <a:r>
              <a:rPr lang="az-Latn-AZ" sz="1600" spc="-1" dirty="0">
                <a:solidFill>
                  <a:schemeClr val="dk1"/>
                </a:solidFill>
                <a:latin typeface="Arial"/>
              </a:rPr>
              <a:t>Bölümümüz öğretim üyelerinden Dr. Ahmet Müngen tarafından verilen “Yapay Zeka Araçlarının Akademik Yayınlar Üzerine Etkisi” konulu webinar, çevrimiçi olarak gerçekleştirilmiştir.</a:t>
            </a:r>
          </a:p>
          <a:p>
            <a:pPr marL="285750" indent="-285750">
              <a:buClr>
                <a:srgbClr val="000000"/>
              </a:buClr>
              <a:buFont typeface="Wingdings" panose="05000000000000000000" pitchFamily="2" charset="2"/>
              <a:buChar char="q"/>
            </a:pPr>
            <a:endParaRPr lang="az-Latn-AZ" spc="-1" dirty="0">
              <a:solidFill>
                <a:schemeClr val="dk1"/>
              </a:solidFill>
              <a:latin typeface="Arial"/>
            </a:endParaRPr>
          </a:p>
          <a:p>
            <a:pPr marL="216000" indent="-285750">
              <a:buClr>
                <a:srgbClr val="00000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KOSGEB-OSTİM OSB ve Üniversitemiz işbirliği ile Avrupa İşletmeler Ağı (EEN) Faaliyetleri kapsamında “Avrupa Komisyonu Hibe Programları” eğitimine katılım sağlanmıştır.</a:t>
            </a:r>
          </a:p>
        </p:txBody>
      </p:sp>
    </p:spTree>
    <p:extLst>
      <p:ext uri="{BB962C8B-B14F-4D97-AF65-F5344CB8AC3E}">
        <p14:creationId xmlns:p14="http://schemas.microsoft.com/office/powerpoint/2010/main" val="241877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
            <a:extLst>
              <a:ext uri="{FF2B5EF4-FFF2-40B4-BE49-F238E27FC236}">
                <a16:creationId xmlns:a16="http://schemas.microsoft.com/office/drawing/2014/main" id="{D2D08C10-8B98-483E-8A06-EB69540DD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1"/>
            <a:ext cx="12192000" cy="6860031"/>
          </a:xfrm>
          <a:prstGeom prst="rect">
            <a:avLst/>
          </a:prstGeom>
        </p:spPr>
      </p:pic>
      <p:sp>
        <p:nvSpPr>
          <p:cNvPr id="2" name="Dikdörtgen 1">
            <a:extLst>
              <a:ext uri="{FF2B5EF4-FFF2-40B4-BE49-F238E27FC236}">
                <a16:creationId xmlns:a16="http://schemas.microsoft.com/office/drawing/2014/main" id="{15469BA6-58AC-AF67-F3BF-A12C3EC02A15}"/>
              </a:ext>
            </a:extLst>
          </p:cNvPr>
          <p:cNvSpPr/>
          <p:nvPr/>
        </p:nvSpPr>
        <p:spPr>
          <a:xfrm>
            <a:off x="2510396" y="212037"/>
            <a:ext cx="7160654" cy="461665"/>
          </a:xfrm>
          <a:prstGeom prst="rect">
            <a:avLst/>
          </a:prstGeom>
        </p:spPr>
        <p:txBody>
          <a:bodyPr wrap="square">
            <a:spAutoFit/>
          </a:bodyPr>
          <a:lstStyle/>
          <a:p>
            <a:pPr algn="ctr">
              <a:defRPr/>
            </a:pPr>
            <a:r>
              <a:rPr lang="az-Latn-AZ" sz="2400" b="1" dirty="0">
                <a:solidFill>
                  <a:srgbClr val="860000"/>
                </a:solidFill>
                <a:latin typeface="Arial (Başlık)"/>
                <a:cs typeface="Arial"/>
              </a:rPr>
              <a:t>MÜHENDİSLİK FAKÜLTESİ</a:t>
            </a:r>
            <a:endParaRPr lang="tr-TR" sz="2400" b="1" dirty="0">
              <a:solidFill>
                <a:srgbClr val="860000"/>
              </a:solidFill>
              <a:latin typeface="Arial (Başlık)"/>
              <a:cs typeface="Arial"/>
            </a:endParaRPr>
          </a:p>
        </p:txBody>
      </p:sp>
      <p:sp>
        <p:nvSpPr>
          <p:cNvPr id="5" name="Metin kutusu 4">
            <a:extLst>
              <a:ext uri="{FF2B5EF4-FFF2-40B4-BE49-F238E27FC236}">
                <a16:creationId xmlns:a16="http://schemas.microsoft.com/office/drawing/2014/main" id="{B44378F6-87A8-CE28-81B3-CC536DD4135E}"/>
              </a:ext>
            </a:extLst>
          </p:cNvPr>
          <p:cNvSpPr txBox="1"/>
          <p:nvPr/>
        </p:nvSpPr>
        <p:spPr>
          <a:xfrm>
            <a:off x="408380" y="648149"/>
            <a:ext cx="11364685" cy="6202595"/>
          </a:xfrm>
          <a:prstGeom prst="rect">
            <a:avLst/>
          </a:prstGeom>
          <a:noFill/>
        </p:spPr>
        <p:txBody>
          <a:bodyPr wrap="square">
            <a:spAutoFit/>
          </a:bodyPr>
          <a:lstStyle/>
          <a:p>
            <a:pPr>
              <a:buClr>
                <a:srgbClr val="000000"/>
              </a:buClr>
            </a:pPr>
            <a:endParaRPr lang="az-Latn-AZ" sz="1600" dirty="0">
              <a:latin typeface="Arial" panose="020B0604020202020204" pitchFamily="34" charset="0"/>
              <a:cs typeface="Arial" panose="020B0604020202020204" pitchFamily="34" charset="0"/>
            </a:endParaRPr>
          </a:p>
          <a:p>
            <a:pPr>
              <a:buClr>
                <a:srgbClr val="000000"/>
              </a:buClr>
            </a:pPr>
            <a:endParaRPr lang="az-Latn-AZ" sz="1600" dirty="0">
              <a:latin typeface="Arial" panose="020B0604020202020204" pitchFamily="34" charset="0"/>
              <a:cs typeface="Arial" panose="020B0604020202020204" pitchFamily="34" charset="0"/>
            </a:endParaRPr>
          </a:p>
          <a:p>
            <a:pPr marL="285750" indent="-285750">
              <a:buClr>
                <a:srgbClr val="000000"/>
              </a:buClr>
              <a:buFont typeface="Wingdings" panose="05000000000000000000" pitchFamily="2" charset="2"/>
              <a:buChar char="q"/>
            </a:pPr>
            <a:r>
              <a:rPr lang="az-Latn-AZ" sz="1600" kern="100" dirty="0">
                <a:effectLst/>
                <a:latin typeface="Arial"/>
                <a:ea typeface="Calibri"/>
                <a:cs typeface="Calibri"/>
              </a:rPr>
              <a:t>Elektrik-Elektronik Mühendisliği Bölüm Başkanı </a:t>
            </a:r>
            <a:r>
              <a:rPr lang="en-US" sz="1600" kern="100" dirty="0" err="1">
                <a:effectLst/>
                <a:latin typeface="Arial"/>
                <a:ea typeface="Calibri"/>
                <a:cs typeface="Calibri"/>
              </a:rPr>
              <a:t>A.G.Pakfiliz</a:t>
            </a:r>
            <a:r>
              <a:rPr lang="en-US" sz="1600" b="1" kern="100" dirty="0">
                <a:effectLst/>
                <a:latin typeface="Arial"/>
                <a:ea typeface="Calibri"/>
                <a:cs typeface="Calibri"/>
              </a:rPr>
              <a:t>,</a:t>
            </a:r>
            <a:r>
              <a:rPr lang="en-US" sz="1600" kern="100" dirty="0">
                <a:effectLst/>
                <a:latin typeface="Arial"/>
                <a:ea typeface="Calibri"/>
                <a:cs typeface="Calibri"/>
              </a:rPr>
              <a:t> Mart 2024 </a:t>
            </a:r>
            <a:r>
              <a:rPr lang="en-US" sz="1600" kern="100" dirty="0" err="1">
                <a:effectLst/>
                <a:latin typeface="Arial"/>
                <a:ea typeface="Calibri"/>
                <a:cs typeface="Calibri"/>
              </a:rPr>
              <a:t>ayında</a:t>
            </a:r>
            <a:r>
              <a:rPr lang="en-US" sz="1600" kern="100" dirty="0">
                <a:effectLst/>
                <a:latin typeface="Arial"/>
                <a:ea typeface="Calibri"/>
                <a:cs typeface="Calibri"/>
              </a:rPr>
              <a:t> </a:t>
            </a:r>
            <a:r>
              <a:rPr lang="en-US" sz="1600" kern="100" dirty="0" err="1">
                <a:effectLst/>
                <a:latin typeface="Arial"/>
                <a:ea typeface="Calibri"/>
                <a:cs typeface="Calibri"/>
              </a:rPr>
              <a:t>tamamlanması</a:t>
            </a:r>
            <a:r>
              <a:rPr lang="en-US" sz="1600" kern="100" dirty="0">
                <a:effectLst/>
                <a:latin typeface="Arial"/>
                <a:ea typeface="Calibri"/>
                <a:cs typeface="Calibri"/>
              </a:rPr>
              <a:t> </a:t>
            </a:r>
            <a:r>
              <a:rPr lang="en-US" sz="1600" kern="100" dirty="0" err="1">
                <a:effectLst/>
                <a:latin typeface="Arial"/>
                <a:ea typeface="Calibri"/>
                <a:cs typeface="Calibri"/>
              </a:rPr>
              <a:t>planlanan</a:t>
            </a:r>
            <a:r>
              <a:rPr lang="en-US" sz="1600" kern="100" dirty="0">
                <a:effectLst/>
                <a:latin typeface="Arial"/>
                <a:ea typeface="Calibri"/>
                <a:cs typeface="Calibri"/>
              </a:rPr>
              <a:t> </a:t>
            </a:r>
            <a:r>
              <a:rPr lang="en-US" sz="1600" kern="100" dirty="0">
                <a:latin typeface="Arial"/>
                <a:ea typeface="Calibri"/>
                <a:cs typeface="Calibri"/>
              </a:rPr>
              <a:t>Artech House</a:t>
            </a:r>
            <a:r>
              <a:rPr lang="en-US" sz="1600" kern="100" dirty="0">
                <a:effectLst/>
                <a:latin typeface="Arial"/>
                <a:ea typeface="Calibri"/>
                <a:cs typeface="Calibri"/>
              </a:rPr>
              <a:t> (Norwood, MA, ABD) </a:t>
            </a:r>
            <a:r>
              <a:rPr lang="en-US" sz="1600" kern="100" dirty="0" err="1">
                <a:latin typeface="Arial"/>
                <a:ea typeface="Calibri"/>
                <a:cs typeface="Calibri"/>
              </a:rPr>
              <a:t>Yayınevinden</a:t>
            </a:r>
            <a:r>
              <a:rPr lang="en-US" sz="1600" kern="100" dirty="0">
                <a:effectLst/>
                <a:latin typeface="Arial"/>
                <a:ea typeface="Calibri"/>
                <a:cs typeface="Calibri"/>
              </a:rPr>
              <a:t> </a:t>
            </a:r>
            <a:r>
              <a:rPr lang="en-US" sz="1600" kern="100" dirty="0" err="1">
                <a:effectLst/>
                <a:latin typeface="Arial"/>
                <a:ea typeface="Calibri"/>
                <a:cs typeface="Calibri"/>
              </a:rPr>
              <a:t>çıkacak</a:t>
            </a:r>
            <a:r>
              <a:rPr lang="en-US" sz="1600" kern="100" dirty="0">
                <a:effectLst/>
                <a:latin typeface="Arial"/>
                <a:ea typeface="Calibri"/>
                <a:cs typeface="Calibri"/>
              </a:rPr>
              <a:t> </a:t>
            </a:r>
            <a:r>
              <a:rPr lang="en-US" sz="1600" kern="100" dirty="0" err="1">
                <a:effectLst/>
                <a:latin typeface="Arial"/>
                <a:ea typeface="Calibri"/>
                <a:cs typeface="Calibri"/>
              </a:rPr>
              <a:t>Elektronik</a:t>
            </a:r>
            <a:r>
              <a:rPr lang="en-US" sz="1600" kern="100" dirty="0">
                <a:effectLst/>
                <a:latin typeface="Arial"/>
                <a:ea typeface="Calibri"/>
                <a:cs typeface="Calibri"/>
              </a:rPr>
              <a:t> Harp </a:t>
            </a:r>
            <a:r>
              <a:rPr lang="en-US" sz="1600" kern="100" dirty="0" err="1">
                <a:effectLst/>
                <a:latin typeface="Arial"/>
                <a:ea typeface="Calibri"/>
                <a:cs typeface="Calibri"/>
              </a:rPr>
              <a:t>Karıştırma</a:t>
            </a:r>
            <a:r>
              <a:rPr lang="en-US" sz="1600" kern="100" dirty="0">
                <a:effectLst/>
                <a:latin typeface="Arial"/>
                <a:ea typeface="Calibri"/>
                <a:cs typeface="Calibri"/>
              </a:rPr>
              <a:t> </a:t>
            </a:r>
            <a:r>
              <a:rPr lang="en-US" sz="1600" kern="100" dirty="0" err="1">
                <a:effectLst/>
                <a:latin typeface="Arial"/>
                <a:ea typeface="Calibri"/>
                <a:cs typeface="Calibri"/>
              </a:rPr>
              <a:t>Sistemleri</a:t>
            </a:r>
            <a:r>
              <a:rPr lang="en-US" sz="1600" kern="100" dirty="0">
                <a:effectLst/>
                <a:latin typeface="Arial"/>
                <a:ea typeface="Calibri"/>
                <a:cs typeface="Calibri"/>
              </a:rPr>
              <a:t> </a:t>
            </a:r>
            <a:r>
              <a:rPr lang="en-US" sz="1600" kern="100" dirty="0" err="1">
                <a:latin typeface="Arial"/>
                <a:ea typeface="Calibri"/>
                <a:cs typeface="Calibri"/>
              </a:rPr>
              <a:t>konusundaki</a:t>
            </a:r>
            <a:r>
              <a:rPr lang="en-US" sz="1600" kern="100" dirty="0">
                <a:effectLst/>
                <a:latin typeface="Arial"/>
                <a:ea typeface="Calibri"/>
                <a:cs typeface="Calibri"/>
              </a:rPr>
              <a:t> </a:t>
            </a:r>
            <a:r>
              <a:rPr lang="en-US" sz="1600" kern="100" dirty="0" err="1">
                <a:effectLst/>
                <a:latin typeface="Arial"/>
                <a:ea typeface="Calibri"/>
                <a:cs typeface="Calibri"/>
              </a:rPr>
              <a:t>kitap</a:t>
            </a:r>
            <a:r>
              <a:rPr lang="en-US" sz="1600" kern="100" dirty="0">
                <a:effectLst/>
                <a:latin typeface="Arial"/>
                <a:ea typeface="Calibri"/>
                <a:cs typeface="Calibri"/>
              </a:rPr>
              <a:t> </a:t>
            </a:r>
            <a:r>
              <a:rPr lang="en-US" sz="1600" kern="100" dirty="0" err="1">
                <a:effectLst/>
                <a:latin typeface="Arial"/>
                <a:ea typeface="Calibri"/>
                <a:cs typeface="Calibri"/>
              </a:rPr>
              <a:t>çalışması</a:t>
            </a:r>
            <a:r>
              <a:rPr lang="en-US" sz="1600" kern="100" dirty="0">
                <a:effectLst/>
                <a:latin typeface="Arial"/>
                <a:ea typeface="Calibri"/>
                <a:cs typeface="Calibri"/>
              </a:rPr>
              <a:t> </a:t>
            </a:r>
            <a:r>
              <a:rPr lang="en-US" sz="1600" kern="100" dirty="0" err="1">
                <a:latin typeface="Arial"/>
                <a:ea typeface="Calibri"/>
                <a:cs typeface="Calibri"/>
              </a:rPr>
              <a:t>düzeltmeleri</a:t>
            </a:r>
            <a:r>
              <a:rPr lang="en-US" sz="1600" kern="100" dirty="0">
                <a:latin typeface="Arial"/>
                <a:ea typeface="Calibri"/>
                <a:cs typeface="Calibri"/>
              </a:rPr>
              <a:t> </a:t>
            </a:r>
            <a:r>
              <a:rPr lang="en-US" sz="1600" kern="100" dirty="0" err="1">
                <a:latin typeface="Arial"/>
                <a:ea typeface="Calibri"/>
                <a:cs typeface="Calibri"/>
              </a:rPr>
              <a:t>devam</a:t>
            </a:r>
            <a:r>
              <a:rPr lang="en-US" sz="1600" kern="100" dirty="0">
                <a:latin typeface="Arial"/>
                <a:ea typeface="Calibri"/>
                <a:cs typeface="Calibri"/>
              </a:rPr>
              <a:t> </a:t>
            </a:r>
            <a:r>
              <a:rPr lang="en-US" sz="1600" kern="100" dirty="0" err="1">
                <a:effectLst/>
                <a:latin typeface="Arial"/>
                <a:ea typeface="Calibri"/>
                <a:cs typeface="Calibri"/>
              </a:rPr>
              <a:t>etmektedir</a:t>
            </a:r>
            <a:r>
              <a:rPr lang="en-US" sz="1600" kern="100" dirty="0">
                <a:effectLst/>
                <a:latin typeface="Arial"/>
                <a:ea typeface="Calibri"/>
                <a:cs typeface="Calibri"/>
              </a:rPr>
              <a:t>.</a:t>
            </a:r>
            <a:r>
              <a:rPr lang="en-US" sz="1600" kern="100" dirty="0">
                <a:latin typeface="Arial"/>
                <a:ea typeface="Calibri"/>
                <a:cs typeface="Calibri"/>
              </a:rPr>
              <a:t> </a:t>
            </a:r>
            <a:endParaRPr lang="az-Latn-AZ" sz="1600" kern="100" dirty="0">
              <a:latin typeface="Arial"/>
              <a:ea typeface="Calibri"/>
              <a:cs typeface="Calibri"/>
            </a:endParaRPr>
          </a:p>
          <a:p>
            <a:pPr marL="285750" indent="-285750">
              <a:buClr>
                <a:srgbClr val="000000"/>
              </a:buClr>
              <a:buFont typeface="Wingdings" panose="05000000000000000000" pitchFamily="2" charset="2"/>
              <a:buChar char="q"/>
            </a:pPr>
            <a:endParaRPr lang="en-US" sz="1600" kern="100" dirty="0">
              <a:latin typeface="Arial"/>
              <a:ea typeface="Calibri"/>
              <a:cs typeface="Calibri"/>
            </a:endParaRPr>
          </a:p>
          <a:p>
            <a:pPr marL="285750" indent="-285750">
              <a:buClr>
                <a:srgbClr val="000000"/>
              </a:buClr>
              <a:buFont typeface="Wingdings" panose="05000000000000000000" pitchFamily="2" charset="2"/>
              <a:buChar char="q"/>
            </a:pPr>
            <a:r>
              <a:rPr lang="az-Latn-AZ" sz="1600" dirty="0">
                <a:latin typeface="Arial"/>
                <a:ea typeface="Calibri"/>
                <a:cs typeface="Arial"/>
              </a:rPr>
              <a:t>Doç.Dr </a:t>
            </a:r>
            <a:r>
              <a:rPr lang="en-US" sz="1600" dirty="0" err="1">
                <a:latin typeface="Arial"/>
                <a:ea typeface="Calibri"/>
                <a:cs typeface="Arial"/>
              </a:rPr>
              <a:t>A.G.Pakfiliz</a:t>
            </a:r>
            <a:r>
              <a:rPr lang="en-US" sz="1600" dirty="0">
                <a:latin typeface="Arial"/>
                <a:ea typeface="Calibri"/>
                <a:cs typeface="Arial"/>
              </a:rPr>
              <a:t> </a:t>
            </a:r>
            <a:r>
              <a:rPr lang="az-Latn-AZ" sz="1600" dirty="0">
                <a:latin typeface="Arial"/>
                <a:ea typeface="Calibri"/>
                <a:cs typeface="Arial"/>
              </a:rPr>
              <a:t>hocamızın </a:t>
            </a:r>
            <a:r>
              <a:rPr lang="en-US" sz="1600" dirty="0">
                <a:latin typeface="Arial"/>
                <a:ea typeface="Calibri"/>
                <a:cs typeface="Arial"/>
              </a:rPr>
              <a:t>“VHF </a:t>
            </a:r>
            <a:r>
              <a:rPr lang="en-US" sz="1600" dirty="0" err="1">
                <a:latin typeface="Arial"/>
                <a:ea typeface="Calibri"/>
                <a:cs typeface="Arial"/>
              </a:rPr>
              <a:t>Bantta</a:t>
            </a:r>
            <a:r>
              <a:rPr lang="en-US" sz="1600" dirty="0">
                <a:latin typeface="Arial"/>
                <a:ea typeface="Calibri"/>
                <a:cs typeface="Arial"/>
              </a:rPr>
              <a:t> </a:t>
            </a:r>
            <a:r>
              <a:rPr lang="en-US" sz="1600" dirty="0" err="1">
                <a:latin typeface="Arial"/>
                <a:ea typeface="Calibri"/>
                <a:cs typeface="Arial"/>
              </a:rPr>
              <a:t>Degisik</a:t>
            </a:r>
            <a:r>
              <a:rPr lang="en-US" sz="1600" dirty="0">
                <a:latin typeface="Arial"/>
                <a:ea typeface="Calibri"/>
                <a:cs typeface="Arial"/>
              </a:rPr>
              <a:t> </a:t>
            </a:r>
            <a:r>
              <a:rPr lang="en-US" sz="1600" dirty="0" err="1">
                <a:latin typeface="Arial"/>
                <a:ea typeface="Calibri"/>
                <a:cs typeface="Arial"/>
              </a:rPr>
              <a:t>Tipte</a:t>
            </a:r>
            <a:r>
              <a:rPr lang="en-US" sz="1600" dirty="0">
                <a:latin typeface="Arial"/>
                <a:ea typeface="Calibri"/>
                <a:cs typeface="Arial"/>
              </a:rPr>
              <a:t> </a:t>
            </a:r>
            <a:r>
              <a:rPr lang="en-US" sz="1600" dirty="0" err="1">
                <a:latin typeface="Arial"/>
                <a:ea typeface="Calibri"/>
                <a:cs typeface="Arial"/>
              </a:rPr>
              <a:t>Modülasyonların</a:t>
            </a:r>
            <a:r>
              <a:rPr lang="en-US" sz="1600" dirty="0">
                <a:latin typeface="Arial"/>
                <a:ea typeface="Calibri"/>
                <a:cs typeface="Arial"/>
              </a:rPr>
              <a:t> </a:t>
            </a:r>
            <a:r>
              <a:rPr lang="en-US" sz="1600" dirty="0" err="1">
                <a:latin typeface="Arial"/>
                <a:ea typeface="Calibri"/>
                <a:cs typeface="Arial"/>
              </a:rPr>
              <a:t>Makine</a:t>
            </a:r>
            <a:r>
              <a:rPr lang="en-US" sz="1600" dirty="0">
                <a:latin typeface="Arial"/>
                <a:ea typeface="Calibri"/>
                <a:cs typeface="Arial"/>
              </a:rPr>
              <a:t> </a:t>
            </a:r>
            <a:r>
              <a:rPr lang="en-US" sz="1600" dirty="0" err="1">
                <a:latin typeface="Arial"/>
                <a:ea typeface="Calibri"/>
                <a:cs typeface="Arial"/>
              </a:rPr>
              <a:t>Ögrenmesi</a:t>
            </a:r>
            <a:r>
              <a:rPr lang="en-US" sz="1600" dirty="0">
                <a:latin typeface="Arial"/>
                <a:ea typeface="Calibri"/>
                <a:cs typeface="Arial"/>
              </a:rPr>
              <a:t> </a:t>
            </a:r>
            <a:r>
              <a:rPr lang="en-US" sz="1600" dirty="0" err="1">
                <a:latin typeface="Arial"/>
                <a:ea typeface="Calibri"/>
                <a:cs typeface="Arial"/>
              </a:rPr>
              <a:t>Yöntemi</a:t>
            </a:r>
            <a:r>
              <a:rPr lang="en-US" sz="1600" dirty="0">
                <a:latin typeface="Arial"/>
                <a:ea typeface="Calibri"/>
                <a:cs typeface="Arial"/>
              </a:rPr>
              <a:t>” </a:t>
            </a:r>
            <a:r>
              <a:rPr lang="az-Latn-AZ" sz="1600" dirty="0">
                <a:latin typeface="Arial"/>
                <a:ea typeface="Calibri"/>
                <a:cs typeface="Arial"/>
              </a:rPr>
              <a:t>ve </a:t>
            </a:r>
            <a:r>
              <a:rPr lang="en-US" sz="1600" dirty="0">
                <a:latin typeface="Arial"/>
                <a:ea typeface="Calibri"/>
                <a:cs typeface="Arial"/>
              </a:rPr>
              <a:t>“</a:t>
            </a:r>
            <a:r>
              <a:rPr lang="en-US" sz="1600" dirty="0" err="1">
                <a:latin typeface="Arial"/>
                <a:ea typeface="Calibri"/>
                <a:cs typeface="Arial"/>
              </a:rPr>
              <a:t>Degisik</a:t>
            </a:r>
            <a:r>
              <a:rPr lang="en-US" sz="1600" dirty="0">
                <a:latin typeface="Arial"/>
                <a:ea typeface="Calibri"/>
                <a:cs typeface="Arial"/>
              </a:rPr>
              <a:t> </a:t>
            </a:r>
            <a:r>
              <a:rPr lang="en-US" sz="1600" dirty="0" err="1">
                <a:latin typeface="Arial"/>
                <a:ea typeface="Calibri"/>
                <a:cs typeface="Arial"/>
              </a:rPr>
              <a:t>Renklerdeki</a:t>
            </a:r>
            <a:r>
              <a:rPr lang="en-US" sz="1600" dirty="0">
                <a:latin typeface="Arial"/>
                <a:ea typeface="Calibri"/>
                <a:cs typeface="Arial"/>
              </a:rPr>
              <a:t> </a:t>
            </a:r>
            <a:r>
              <a:rPr lang="en-US" sz="1600" dirty="0" err="1">
                <a:latin typeface="Arial"/>
                <a:ea typeface="Calibri"/>
                <a:cs typeface="Arial"/>
              </a:rPr>
              <a:t>Karıştırıcı</a:t>
            </a:r>
            <a:r>
              <a:rPr lang="en-US" sz="1600" dirty="0">
                <a:latin typeface="Arial"/>
                <a:ea typeface="Calibri"/>
                <a:cs typeface="Arial"/>
              </a:rPr>
              <a:t> </a:t>
            </a:r>
            <a:r>
              <a:rPr lang="en-US" sz="1600" dirty="0" err="1">
                <a:latin typeface="Arial"/>
                <a:ea typeface="Calibri"/>
                <a:cs typeface="Arial"/>
              </a:rPr>
              <a:t>Sinyallerinin</a:t>
            </a:r>
            <a:r>
              <a:rPr lang="en-US" sz="1600" dirty="0">
                <a:latin typeface="Arial"/>
                <a:ea typeface="Calibri"/>
                <a:cs typeface="Arial"/>
              </a:rPr>
              <a:t> VHF </a:t>
            </a:r>
            <a:r>
              <a:rPr lang="en-US" sz="1600" dirty="0" err="1">
                <a:latin typeface="Arial"/>
                <a:ea typeface="Calibri"/>
                <a:cs typeface="Arial"/>
              </a:rPr>
              <a:t>Banttaki</a:t>
            </a:r>
            <a:r>
              <a:rPr lang="en-US" sz="1600" dirty="0">
                <a:latin typeface="Arial"/>
                <a:ea typeface="Calibri"/>
                <a:cs typeface="Arial"/>
              </a:rPr>
              <a:t> </a:t>
            </a:r>
            <a:r>
              <a:rPr lang="en-US" sz="1600" dirty="0" err="1">
                <a:latin typeface="Arial"/>
                <a:ea typeface="Calibri"/>
                <a:cs typeface="Arial"/>
              </a:rPr>
              <a:t>Haberlesme</a:t>
            </a:r>
            <a:r>
              <a:rPr lang="en-US" sz="1600" dirty="0">
                <a:latin typeface="Arial"/>
                <a:ea typeface="Calibri"/>
                <a:cs typeface="Arial"/>
              </a:rPr>
              <a:t> </a:t>
            </a:r>
            <a:r>
              <a:rPr lang="en-US" sz="1600" dirty="0" err="1">
                <a:latin typeface="Arial"/>
                <a:ea typeface="Calibri"/>
                <a:cs typeface="Arial"/>
              </a:rPr>
              <a:t>Sistemlerine</a:t>
            </a:r>
            <a:r>
              <a:rPr lang="en-US" sz="1600" dirty="0">
                <a:latin typeface="Arial"/>
                <a:ea typeface="Calibri"/>
                <a:cs typeface="Arial"/>
              </a:rPr>
              <a:t> </a:t>
            </a:r>
            <a:r>
              <a:rPr lang="en-US" sz="1600" dirty="0" err="1">
                <a:latin typeface="Arial"/>
                <a:ea typeface="Calibri"/>
                <a:cs typeface="Arial"/>
              </a:rPr>
              <a:t>Etkisinin</a:t>
            </a:r>
            <a:r>
              <a:rPr lang="en-US" sz="1600" dirty="0">
                <a:latin typeface="Arial"/>
                <a:ea typeface="Calibri"/>
                <a:cs typeface="Arial"/>
              </a:rPr>
              <a:t> </a:t>
            </a:r>
            <a:r>
              <a:rPr lang="en-US" sz="1600" dirty="0" err="1">
                <a:latin typeface="Arial"/>
                <a:ea typeface="Calibri"/>
                <a:cs typeface="Arial"/>
              </a:rPr>
              <a:t>Incelenmesi</a:t>
            </a:r>
            <a:r>
              <a:rPr lang="en-US" sz="1600" dirty="0">
                <a:latin typeface="Arial"/>
                <a:ea typeface="Calibri"/>
                <a:cs typeface="Arial"/>
              </a:rPr>
              <a:t>” </a:t>
            </a:r>
            <a:r>
              <a:rPr lang="az-Latn-AZ" sz="1600" dirty="0">
                <a:latin typeface="Arial"/>
                <a:ea typeface="Calibri"/>
                <a:cs typeface="Arial"/>
              </a:rPr>
              <a:t>başlıklı</a:t>
            </a:r>
            <a:r>
              <a:rPr lang="en-US" sz="1600" dirty="0">
                <a:latin typeface="Arial"/>
                <a:ea typeface="Calibri"/>
                <a:cs typeface="Arial"/>
              </a:rPr>
              <a:t> </a:t>
            </a:r>
            <a:r>
              <a:rPr lang="az-Latn-AZ" sz="1600" dirty="0">
                <a:latin typeface="Arial"/>
                <a:ea typeface="Calibri"/>
                <a:cs typeface="Arial"/>
              </a:rPr>
              <a:t>TÜBİTAK çalışmaları devam etmektedir.</a:t>
            </a:r>
          </a:p>
          <a:p>
            <a:pPr marL="285750" indent="-285750">
              <a:buClr>
                <a:srgbClr val="000000"/>
              </a:buClr>
              <a:buFont typeface="Wingdings" panose="05000000000000000000" pitchFamily="2" charset="2"/>
              <a:buChar char="q"/>
            </a:pPr>
            <a:endParaRPr lang="en-US" sz="1600" dirty="0">
              <a:latin typeface="Arial"/>
              <a:ea typeface="Calibri"/>
              <a:cs typeface="Arial"/>
            </a:endParaRPr>
          </a:p>
          <a:p>
            <a:pPr marL="285750" indent="-285750">
              <a:buClr>
                <a:srgbClr val="000000"/>
              </a:buClr>
              <a:buFont typeface="Wingdings" panose="05000000000000000000" pitchFamily="2" charset="2"/>
              <a:buChar char="q"/>
            </a:pPr>
            <a:r>
              <a:rPr lang="az-Latn-AZ" sz="1600" dirty="0">
                <a:latin typeface="Arial"/>
                <a:ea typeface="Calibri"/>
                <a:cs typeface="Arial"/>
              </a:rPr>
              <a:t>Dr. </a:t>
            </a:r>
            <a:r>
              <a:rPr lang="en-US" sz="1600" dirty="0">
                <a:latin typeface="Arial"/>
                <a:ea typeface="Calibri"/>
                <a:cs typeface="Arial"/>
              </a:rPr>
              <a:t>H. </a:t>
            </a:r>
            <a:r>
              <a:rPr lang="en-US" sz="1600" dirty="0" err="1">
                <a:latin typeface="Arial"/>
                <a:ea typeface="Calibri"/>
                <a:cs typeface="Arial"/>
              </a:rPr>
              <a:t>Köse</a:t>
            </a:r>
            <a:r>
              <a:rPr lang="az-Latn-AZ" sz="1600" dirty="0">
                <a:latin typeface="Arial"/>
                <a:ea typeface="Calibri"/>
                <a:cs typeface="Arial"/>
              </a:rPr>
              <a:t> hocamızın </a:t>
            </a:r>
            <a:r>
              <a:rPr lang="en-US" sz="1600" dirty="0">
                <a:latin typeface="Arial"/>
                <a:ea typeface="Calibri"/>
                <a:cs typeface="Arial"/>
              </a:rPr>
              <a:t>TEYDEB-TÜBİTAK 1501</a:t>
            </a:r>
            <a:r>
              <a:rPr lang="az-Latn-AZ" sz="1600" dirty="0">
                <a:latin typeface="Arial"/>
                <a:ea typeface="Calibri"/>
                <a:cs typeface="Arial"/>
              </a:rPr>
              <a:t> kodlu 2 projesi tamamlanmıştır.</a:t>
            </a:r>
          </a:p>
          <a:p>
            <a:pPr marL="285750" indent="-285750">
              <a:buClr>
                <a:srgbClr val="000000"/>
              </a:buClr>
              <a:buFont typeface="Wingdings" panose="05000000000000000000" pitchFamily="2" charset="2"/>
              <a:buChar char="q"/>
            </a:pPr>
            <a:endParaRPr lang="az-Latn-AZ" sz="1600" dirty="0">
              <a:latin typeface="Arial"/>
              <a:ea typeface="Calibri"/>
              <a:cs typeface="Arial"/>
            </a:endParaRPr>
          </a:p>
          <a:p>
            <a:pPr marL="285750" indent="-285750">
              <a:buClr>
                <a:srgbClr val="000000"/>
              </a:buClr>
              <a:buFont typeface="Wingdings" panose="05000000000000000000" pitchFamily="2" charset="2"/>
              <a:buChar char="q"/>
            </a:pPr>
            <a:r>
              <a:rPr lang="az-Latn-AZ" sz="1600" dirty="0">
                <a:latin typeface="Arial"/>
                <a:ea typeface="Calibri"/>
                <a:cs typeface="Arial"/>
              </a:rPr>
              <a:t>Prof.Dr</a:t>
            </a:r>
            <a:r>
              <a:rPr lang="en-US" sz="1600" dirty="0">
                <a:latin typeface="Arial"/>
                <a:ea typeface="Calibri"/>
                <a:cs typeface="Arial"/>
              </a:rPr>
              <a:t>. S. </a:t>
            </a:r>
            <a:r>
              <a:rPr lang="en-US" sz="1600" dirty="0" err="1">
                <a:latin typeface="Arial"/>
                <a:ea typeface="Calibri"/>
                <a:cs typeface="Arial"/>
              </a:rPr>
              <a:t>Kıvrak</a:t>
            </a:r>
            <a:r>
              <a:rPr lang="az-Latn-AZ" sz="1600" dirty="0">
                <a:latin typeface="Arial"/>
                <a:ea typeface="Calibri"/>
                <a:cs typeface="Arial"/>
              </a:rPr>
              <a:t> hocamınızın</a:t>
            </a:r>
            <a:r>
              <a:rPr lang="en-US" sz="1600" dirty="0">
                <a:latin typeface="Arial"/>
                <a:ea typeface="Calibri"/>
                <a:cs typeface="Arial"/>
              </a:rPr>
              <a:t> 2 </a:t>
            </a:r>
            <a:r>
              <a:rPr lang="en-US" sz="1600" dirty="0" err="1">
                <a:latin typeface="Arial"/>
                <a:ea typeface="Calibri"/>
                <a:cs typeface="Arial"/>
              </a:rPr>
              <a:t>adet</a:t>
            </a:r>
            <a:r>
              <a:rPr lang="en-US" sz="1600" dirty="0">
                <a:latin typeface="Arial"/>
                <a:ea typeface="Calibri"/>
                <a:cs typeface="Arial"/>
              </a:rPr>
              <a:t> TÜBİTAK </a:t>
            </a:r>
            <a:r>
              <a:rPr lang="en-US" sz="1600" dirty="0" err="1">
                <a:latin typeface="Arial"/>
                <a:ea typeface="Calibri"/>
                <a:cs typeface="Arial"/>
              </a:rPr>
              <a:t>projesi</a:t>
            </a:r>
            <a:r>
              <a:rPr lang="en-US" sz="1600" dirty="0">
                <a:latin typeface="Arial"/>
                <a:ea typeface="Calibri"/>
                <a:cs typeface="Arial"/>
              </a:rPr>
              <a:t> </a:t>
            </a:r>
            <a:r>
              <a:rPr lang="en-US" sz="1600" dirty="0" err="1">
                <a:latin typeface="Arial"/>
                <a:ea typeface="Calibri"/>
                <a:cs typeface="Arial"/>
              </a:rPr>
              <a:t>hakem</a:t>
            </a:r>
            <a:r>
              <a:rPr lang="en-US" sz="1600" dirty="0">
                <a:latin typeface="Arial"/>
                <a:ea typeface="Calibri"/>
                <a:cs typeface="Arial"/>
              </a:rPr>
              <a:t> </a:t>
            </a:r>
            <a:r>
              <a:rPr lang="en-US" sz="1600" dirty="0" err="1">
                <a:latin typeface="Arial"/>
                <a:ea typeface="Calibri"/>
                <a:cs typeface="Arial"/>
              </a:rPr>
              <a:t>değerlendirilme</a:t>
            </a:r>
            <a:r>
              <a:rPr lang="en-US" sz="1600" dirty="0">
                <a:latin typeface="Arial"/>
                <a:ea typeface="Calibri"/>
                <a:cs typeface="Arial"/>
              </a:rPr>
              <a:t> </a:t>
            </a:r>
            <a:r>
              <a:rPr lang="en-US" sz="1600" dirty="0" err="1">
                <a:latin typeface="Arial"/>
                <a:ea typeface="Calibri"/>
                <a:cs typeface="Arial"/>
              </a:rPr>
              <a:t>aşamasında</a:t>
            </a:r>
            <a:r>
              <a:rPr lang="en-US" sz="1600" dirty="0">
                <a:latin typeface="Arial"/>
                <a:ea typeface="Calibri"/>
                <a:cs typeface="Arial"/>
              </a:rPr>
              <a:t>.</a:t>
            </a:r>
            <a:r>
              <a:rPr lang="az-Latn-AZ" sz="1600" dirty="0">
                <a:latin typeface="Arial"/>
                <a:ea typeface="Calibri"/>
                <a:cs typeface="Arial"/>
              </a:rPr>
              <a:t> </a:t>
            </a:r>
          </a:p>
          <a:p>
            <a:pPr marL="285750" indent="-285750">
              <a:buClr>
                <a:srgbClr val="000000"/>
              </a:buClr>
              <a:buFont typeface="Wingdings" panose="05000000000000000000" pitchFamily="2" charset="2"/>
              <a:buChar char="q"/>
            </a:pPr>
            <a:r>
              <a:rPr lang="az-Latn-AZ" sz="1600" dirty="0">
                <a:latin typeface="Arial"/>
                <a:ea typeface="Calibri"/>
                <a:cs typeface="Arial"/>
              </a:rPr>
              <a:t>Prof.Dr </a:t>
            </a:r>
            <a:r>
              <a:rPr lang="tr-TR" sz="1600" dirty="0">
                <a:latin typeface="Arial"/>
                <a:ea typeface="Calibri"/>
                <a:cs typeface="Arial"/>
              </a:rPr>
              <a:t>S. Kıvrak, Hipotermi </a:t>
            </a:r>
            <a:r>
              <a:rPr lang="tr-TR" sz="1600" dirty="0">
                <a:latin typeface="Arial"/>
                <a:ea typeface="+mn-lt"/>
                <a:cs typeface="+mn-lt"/>
              </a:rPr>
              <a:t>Riskine Karşı Geliştirilen Bir Uyarı Sistemi ve Yöntemi /3.⁠ ⁠yıl sicil işlemi TÜRKPATENT kurumu nezdinde gerçekleştirilmiştir. </a:t>
            </a:r>
            <a:endParaRPr lang="az-Latn-AZ" sz="1600" dirty="0">
              <a:latin typeface="Arial"/>
              <a:ea typeface="+mn-lt"/>
              <a:cs typeface="+mn-lt"/>
            </a:endParaRPr>
          </a:p>
          <a:p>
            <a:pPr marL="285750" indent="-285750">
              <a:buClr>
                <a:srgbClr val="000000"/>
              </a:buClr>
              <a:buFont typeface="Wingdings" panose="05000000000000000000" pitchFamily="2" charset="2"/>
              <a:buChar char="q"/>
            </a:pPr>
            <a:r>
              <a:rPr lang="az-Latn-AZ" sz="1600" dirty="0">
                <a:latin typeface="Arial"/>
                <a:ea typeface="Calibri"/>
                <a:cs typeface="Arial"/>
              </a:rPr>
              <a:t>Prof.Dr  </a:t>
            </a:r>
            <a:r>
              <a:rPr lang="tr-TR" sz="1600" dirty="0">
                <a:latin typeface="Arial"/>
                <a:ea typeface="Calibri"/>
                <a:cs typeface="Arial"/>
              </a:rPr>
              <a:t>S. Kıvrak, Seyyar </a:t>
            </a:r>
            <a:r>
              <a:rPr lang="tr-TR" sz="1600" dirty="0">
                <a:latin typeface="Arial"/>
                <a:ea typeface="+mn-lt"/>
                <a:cs typeface="+mn-lt"/>
              </a:rPr>
              <a:t>Bir Koter</a:t>
            </a:r>
            <a:r>
              <a:rPr lang="tr-TR" sz="1600" dirty="0">
                <a:latin typeface="Arial"/>
                <a:ea typeface="+mn-lt"/>
                <a:cs typeface="Arial"/>
              </a:rPr>
              <a:t> /</a:t>
            </a:r>
            <a:r>
              <a:rPr lang="tr-TR" sz="1600" dirty="0">
                <a:latin typeface="Arial"/>
                <a:ea typeface="+mn-lt"/>
                <a:cs typeface="+mn-lt"/>
              </a:rPr>
              <a:t>3.⁠ ⁠yıl sicil işlemi TÜRKPATENT kurumu nezdinde gerçekleştirilmiştir.</a:t>
            </a:r>
            <a:endParaRPr lang="az-Latn-AZ" sz="1600" dirty="0">
              <a:latin typeface="Arial"/>
              <a:ea typeface="+mn-lt"/>
              <a:cs typeface="+mn-lt"/>
            </a:endParaRPr>
          </a:p>
          <a:p>
            <a:pPr>
              <a:buClr>
                <a:srgbClr val="000000"/>
              </a:buClr>
            </a:pPr>
            <a:endParaRPr lang="tr-TR" sz="1600" dirty="0">
              <a:latin typeface="Arial"/>
              <a:cs typeface="Arial"/>
            </a:endParaRPr>
          </a:p>
          <a:p>
            <a:pPr marL="285750" indent="-285750">
              <a:buClr>
                <a:srgbClr val="000000"/>
              </a:buClr>
              <a:buFont typeface="Wingdings" panose="05000000000000000000" pitchFamily="2" charset="2"/>
              <a:buChar char="q"/>
            </a:pPr>
            <a:r>
              <a:rPr lang="tr-TR" sz="1600" dirty="0">
                <a:latin typeface="Arial"/>
                <a:ea typeface="+mn-lt"/>
                <a:cs typeface="+mn-lt"/>
              </a:rPr>
              <a:t>Makine Mühendisliği Bölümü Başkanı</a:t>
            </a:r>
            <a:r>
              <a:rPr lang="az-Latn-AZ" sz="1600" dirty="0">
                <a:latin typeface="Arial"/>
                <a:ea typeface="+mn-lt"/>
                <a:cs typeface="+mn-lt"/>
              </a:rPr>
              <a:t> Prof.Dr Yusuf ŞAHİN Çinde gerçekleşen </a:t>
            </a:r>
            <a:r>
              <a:rPr lang="en-US" sz="1600" dirty="0">
                <a:latin typeface="Arial"/>
                <a:ea typeface="+mn-lt"/>
                <a:cs typeface="+mn-lt"/>
              </a:rPr>
              <a:t>“</a:t>
            </a:r>
            <a:r>
              <a:rPr lang="tr-TR" sz="1600" dirty="0">
                <a:latin typeface="Arial"/>
                <a:ea typeface="+mn-lt"/>
                <a:cs typeface="+mn-lt"/>
              </a:rPr>
              <a:t>12ci Uluslararası</a:t>
            </a:r>
            <a:r>
              <a:rPr lang="az-Latn-AZ" sz="1600" dirty="0">
                <a:latin typeface="Arial"/>
                <a:ea typeface="+mn-lt"/>
                <a:cs typeface="+mn-lt"/>
              </a:rPr>
              <a:t> </a:t>
            </a:r>
            <a:r>
              <a:rPr lang="tr-TR" sz="1600" dirty="0">
                <a:latin typeface="Arial"/>
                <a:ea typeface="+mn-lt"/>
                <a:cs typeface="+mn-lt"/>
              </a:rPr>
              <a:t>Kırılma,</a:t>
            </a:r>
            <a:r>
              <a:rPr lang="az-Latn-AZ" sz="1600" dirty="0">
                <a:latin typeface="Arial"/>
                <a:ea typeface="+mn-lt"/>
                <a:cs typeface="+mn-lt"/>
              </a:rPr>
              <a:t> </a:t>
            </a:r>
            <a:r>
              <a:rPr lang="tr-TR" sz="1600" dirty="0">
                <a:latin typeface="Arial"/>
                <a:ea typeface="+mn-lt"/>
                <a:cs typeface="+mn-lt"/>
              </a:rPr>
              <a:t>Yorulma ve Aşınma Konferansı</a:t>
            </a:r>
            <a:r>
              <a:rPr lang="en-US" sz="1600" dirty="0">
                <a:latin typeface="Arial"/>
                <a:ea typeface="+mn-lt"/>
                <a:cs typeface="+mn-lt"/>
              </a:rPr>
              <a:t>” </a:t>
            </a:r>
            <a:r>
              <a:rPr lang="az-Latn-AZ" sz="1600" dirty="0">
                <a:latin typeface="Arial"/>
                <a:ea typeface="+mn-lt"/>
                <a:cs typeface="+mn-lt"/>
              </a:rPr>
              <a:t>na 2 makale ile katılm sağlamıştır.</a:t>
            </a:r>
          </a:p>
          <a:p>
            <a:pPr marL="285750" indent="-285750">
              <a:buClr>
                <a:srgbClr val="000000"/>
              </a:buClr>
              <a:buFont typeface="Wingdings" panose="05000000000000000000" pitchFamily="2" charset="2"/>
              <a:buChar char="q"/>
            </a:pPr>
            <a:endParaRPr lang="az-Latn-AZ" sz="1600" dirty="0">
              <a:latin typeface="Arial"/>
              <a:ea typeface="Calibri"/>
              <a:cs typeface="Arial"/>
            </a:endParaRPr>
          </a:p>
          <a:p>
            <a:pPr marL="285750" indent="-285750">
              <a:buClr>
                <a:srgbClr val="000000"/>
              </a:buClr>
              <a:buFont typeface="Wingdings" panose="05000000000000000000" pitchFamily="2" charset="2"/>
              <a:buChar char="q"/>
            </a:pPr>
            <a:r>
              <a:rPr lang="az-Latn-AZ" sz="1800" dirty="0">
                <a:effectLst/>
                <a:latin typeface="Calibri" panose="020F0502020204030204" pitchFamily="34" charset="0"/>
                <a:ea typeface="Calibri" panose="020F0502020204030204" pitchFamily="34" charset="0"/>
                <a:cs typeface="Times New Roman" panose="02020603050405020304" pitchFamily="18" charset="0"/>
              </a:rPr>
              <a:t>Drş.</a:t>
            </a:r>
            <a:r>
              <a:rPr lang="tr-TR" sz="1800" dirty="0">
                <a:effectLst/>
                <a:latin typeface="Calibri" panose="020F0502020204030204" pitchFamily="34" charset="0"/>
                <a:ea typeface="Calibri" panose="020F0502020204030204" pitchFamily="34" charset="0"/>
                <a:cs typeface="Times New Roman" panose="02020603050405020304" pitchFamily="18" charset="0"/>
              </a:rPr>
              <a:t> Okan Öner Ekiz</a:t>
            </a:r>
            <a:r>
              <a:rPr lang="az-Latn-AZ" sz="1800" dirty="0">
                <a:effectLst/>
                <a:latin typeface="Calibri" panose="020F0502020204030204" pitchFamily="34" charset="0"/>
                <a:ea typeface="Calibri" panose="020F0502020204030204" pitchFamily="34" charset="0"/>
                <a:cs typeface="Times New Roman" panose="02020603050405020304" pitchFamily="18" charset="0"/>
              </a:rPr>
              <a:t> hocamızın </a:t>
            </a:r>
            <a:r>
              <a:rPr lang="tr-TR" sz="1800" dirty="0">
                <a:effectLst/>
                <a:latin typeface="Calibri" panose="020F0502020204030204" pitchFamily="34" charset="0"/>
                <a:ea typeface="Calibri" panose="020F0502020204030204" pitchFamily="34" charset="0"/>
                <a:cs typeface="Times New Roman" panose="02020603050405020304" pitchFamily="18" charset="0"/>
              </a:rPr>
              <a:t>TÜBİTTAK 1001-MAG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Tufalden</a:t>
            </a:r>
            <a:r>
              <a:rPr lang="tr-TR" sz="1800" dirty="0">
                <a:effectLst/>
                <a:latin typeface="Calibri" panose="020F0502020204030204" pitchFamily="34" charset="0"/>
                <a:ea typeface="Calibri" panose="020F0502020204030204" pitchFamily="34" charset="0"/>
                <a:cs typeface="Times New Roman" panose="02020603050405020304" pitchFamily="18" charset="0"/>
              </a:rPr>
              <a:t> Manyetik Partikül Üretilerek Bakır Üretim Cürufundan Bakır ve Lantan Kazanımının Araştırılması” </a:t>
            </a:r>
            <a:r>
              <a:rPr lang="az-Latn-AZ" sz="1800" dirty="0">
                <a:effectLst/>
                <a:latin typeface="Calibri" panose="020F0502020204030204" pitchFamily="34" charset="0"/>
                <a:ea typeface="Calibri" panose="020F0502020204030204" pitchFamily="34" charset="0"/>
                <a:cs typeface="Times New Roman" panose="02020603050405020304" pitchFamily="18" charset="0"/>
              </a:rPr>
              <a:t>kabul almıştır.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000000"/>
              </a:buClr>
              <a:buFont typeface="Wingdings" panose="05000000000000000000" pitchFamily="2" charset="2"/>
              <a:buChar char="q"/>
            </a:pPr>
            <a:endParaRPr lang="en-US" sz="1600" b="1" dirty="0">
              <a:latin typeface="Arial"/>
              <a:ea typeface="+mn-lt"/>
              <a:cs typeface="Arial"/>
            </a:endParaRPr>
          </a:p>
          <a:p>
            <a:pPr algn="just">
              <a:lnSpc>
                <a:spcPct val="107000"/>
              </a:lnSpc>
              <a:spcBef>
                <a:spcPts val="0"/>
              </a:spcBef>
            </a:pPr>
            <a:endParaRPr lang="az-Latn-A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95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
            <a:extLst>
              <a:ext uri="{FF2B5EF4-FFF2-40B4-BE49-F238E27FC236}">
                <a16:creationId xmlns:a16="http://schemas.microsoft.com/office/drawing/2014/main" id="{D2D08C10-8B98-483E-8A06-EB69540DD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4" y="0"/>
            <a:ext cx="12192000" cy="6860031"/>
          </a:xfrm>
          <a:prstGeom prst="rect">
            <a:avLst/>
          </a:prstGeom>
        </p:spPr>
      </p:pic>
      <p:sp>
        <p:nvSpPr>
          <p:cNvPr id="2" name="Dikdörtgen 1">
            <a:extLst>
              <a:ext uri="{FF2B5EF4-FFF2-40B4-BE49-F238E27FC236}">
                <a16:creationId xmlns:a16="http://schemas.microsoft.com/office/drawing/2014/main" id="{15469BA6-58AC-AF67-F3BF-A12C3EC02A15}"/>
              </a:ext>
            </a:extLst>
          </p:cNvPr>
          <p:cNvSpPr/>
          <p:nvPr/>
        </p:nvSpPr>
        <p:spPr>
          <a:xfrm>
            <a:off x="2451129" y="268328"/>
            <a:ext cx="7160654" cy="400110"/>
          </a:xfrm>
          <a:prstGeom prst="rect">
            <a:avLst/>
          </a:prstGeom>
        </p:spPr>
        <p:txBody>
          <a:bodyPr wrap="square">
            <a:spAutoFit/>
          </a:bodyPr>
          <a:lstStyle/>
          <a:p>
            <a:pPr algn="ctr">
              <a:defRPr/>
            </a:pPr>
            <a:r>
              <a:rPr lang="az-Latn-AZ" sz="2000" b="1" dirty="0">
                <a:solidFill>
                  <a:srgbClr val="860000"/>
                </a:solidFill>
                <a:latin typeface="Arial (Başlık)"/>
                <a:cs typeface="Arial"/>
              </a:rPr>
              <a:t>MÜHENDİSLİK FAKÜLTESİ</a:t>
            </a:r>
            <a:endParaRPr lang="tr-TR" sz="2000" b="1" dirty="0">
              <a:solidFill>
                <a:srgbClr val="860000"/>
              </a:solidFill>
              <a:latin typeface="Arial (Başlık)"/>
              <a:cs typeface="Arial"/>
            </a:endParaRPr>
          </a:p>
        </p:txBody>
      </p:sp>
      <p:pic>
        <p:nvPicPr>
          <p:cNvPr id="10" name="Resim 9">
            <a:extLst>
              <a:ext uri="{FF2B5EF4-FFF2-40B4-BE49-F238E27FC236}">
                <a16:creationId xmlns:a16="http://schemas.microsoft.com/office/drawing/2014/main" id="{5BE62724-8992-F315-BE8D-9A3220F49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05" y="1119970"/>
            <a:ext cx="2960915" cy="2220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Resim 11">
            <a:extLst>
              <a:ext uri="{FF2B5EF4-FFF2-40B4-BE49-F238E27FC236}">
                <a16:creationId xmlns:a16="http://schemas.microsoft.com/office/drawing/2014/main" id="{7A61C55E-4D6E-42CD-64A5-3C790B18A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392" y="653310"/>
            <a:ext cx="2329407" cy="3105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Resim 13">
            <a:extLst>
              <a:ext uri="{FF2B5EF4-FFF2-40B4-BE49-F238E27FC236}">
                <a16:creationId xmlns:a16="http://schemas.microsoft.com/office/drawing/2014/main" id="{36E0A4E3-4B4D-CA76-D7ED-EB4CAE692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111" y="1071840"/>
            <a:ext cx="2329407" cy="2329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Metin kutusu 15">
            <a:extLst>
              <a:ext uri="{FF2B5EF4-FFF2-40B4-BE49-F238E27FC236}">
                <a16:creationId xmlns:a16="http://schemas.microsoft.com/office/drawing/2014/main" id="{B03B3454-78A4-200D-0AB0-E8DC894EAD0A}"/>
              </a:ext>
            </a:extLst>
          </p:cNvPr>
          <p:cNvSpPr txBox="1"/>
          <p:nvPr/>
        </p:nvSpPr>
        <p:spPr>
          <a:xfrm>
            <a:off x="468474" y="3809374"/>
            <a:ext cx="11255051" cy="2585323"/>
          </a:xfrm>
          <a:prstGeom prst="rect">
            <a:avLst/>
          </a:prstGeom>
          <a:noFill/>
        </p:spPr>
        <p:txBody>
          <a:bodyPr wrap="square">
            <a:spAutoFit/>
          </a:bodyPr>
          <a:lstStyle/>
          <a:p>
            <a:pPr marL="285750" indent="-285750">
              <a:buFont typeface="Wingdings" panose="05000000000000000000" pitchFamily="2" charset="2"/>
              <a:buChar char="q"/>
            </a:pPr>
            <a:r>
              <a:rPr lang="tr-TR" dirty="0"/>
              <a:t>Dr. Öğr. Üyesi Metin BALCI hocamızın danışmanlığında</a:t>
            </a:r>
            <a:r>
              <a:rPr lang="en-US" dirty="0"/>
              <a:t> </a:t>
            </a:r>
            <a:r>
              <a:rPr lang="az-Latn-AZ" dirty="0"/>
              <a:t>öğrencilerin</a:t>
            </a:r>
            <a:r>
              <a:rPr lang="tr-TR" dirty="0"/>
              <a:t> hazırlamış oldukları ‘’Meftun-u Derya insansız Su Altı Sistemleri Yarışması’’  ve </a:t>
            </a:r>
            <a:r>
              <a:rPr lang="az-Latn-AZ" dirty="0"/>
              <a:t> </a:t>
            </a:r>
            <a:r>
              <a:rPr lang="en-US" dirty="0"/>
              <a:t>“</a:t>
            </a:r>
            <a:r>
              <a:rPr lang="tr-TR" dirty="0"/>
              <a:t>Meftun-u Derya/İDA İnsansız Deniz Aracı’’ </a:t>
            </a:r>
            <a:r>
              <a:rPr lang="az-Latn-AZ" dirty="0"/>
              <a:t>projeleri tamamlanmıştır.</a:t>
            </a:r>
          </a:p>
          <a:p>
            <a:pPr marL="285750" indent="-285750">
              <a:buFont typeface="Wingdings" panose="05000000000000000000" pitchFamily="2" charset="2"/>
              <a:buChar char="q"/>
            </a:pPr>
            <a:r>
              <a:rPr lang="tr-TR" dirty="0" err="1"/>
              <a:t>Prof</a:t>
            </a:r>
            <a:r>
              <a:rPr lang="az-Latn-AZ" dirty="0"/>
              <a:t>.</a:t>
            </a:r>
            <a:r>
              <a:rPr lang="tr-TR" dirty="0"/>
              <a:t> Dr. Birol </a:t>
            </a:r>
            <a:r>
              <a:rPr lang="tr-TR" dirty="0" err="1"/>
              <a:t>Kılkış'ın</a:t>
            </a:r>
            <a:r>
              <a:rPr lang="tr-TR" dirty="0"/>
              <a:t> yüksek lisans öğrencisi Fatih Evren yaptığı araştırmalarla 2024 ASHRAE En İyi Teknik Makale Ödülü'ne layık görüldü.  </a:t>
            </a:r>
            <a:endParaRPr lang="az-Latn-AZ" dirty="0"/>
          </a:p>
          <a:p>
            <a:pPr marL="285750" indent="-285750">
              <a:buFont typeface="Wingdings" panose="05000000000000000000" pitchFamily="2" charset="2"/>
              <a:buChar char="q"/>
            </a:pPr>
            <a:r>
              <a:rPr lang="tr-TR" dirty="0"/>
              <a:t>Fakültemiz Öğretim Üyesi Dr. Öğr. Üyesi Can GÜLDÜREN hocamızın danışmanlığında hazırlamış oldukları ‘’ Kariyer Karar Destek ‘’ projesi ile İnsanlık Yararına İnovasyon Teknolojileri Yarışması, Sosyal </a:t>
            </a:r>
            <a:r>
              <a:rPr lang="tr-TR" dirty="0" err="1"/>
              <a:t>İnovasyon</a:t>
            </a:r>
            <a:r>
              <a:rPr lang="tr-TR" dirty="0"/>
              <a:t> kategorisinde finale kalmışlardır</a:t>
            </a:r>
            <a:r>
              <a:rPr lang="az-Latn-AZ" dirty="0"/>
              <a:t>.</a:t>
            </a:r>
          </a:p>
          <a:p>
            <a:pPr marL="285750" indent="-285750">
              <a:buFont typeface="Wingdings" panose="05000000000000000000" pitchFamily="2" charset="2"/>
              <a:buChar char="q"/>
            </a:pPr>
            <a:r>
              <a:rPr lang="az-Latn-AZ" dirty="0"/>
              <a:t>Mühendislik Fakültesi ve Türk Kızılay işbirliği ile yeni projeler gerçekleştirmek için bir araya gelinmiştir.</a:t>
            </a:r>
            <a:endParaRPr lang="tr-TR" dirty="0"/>
          </a:p>
          <a:p>
            <a:pPr marL="285750" indent="-285750">
              <a:buFont typeface="Wingdings" panose="05000000000000000000" pitchFamily="2" charset="2"/>
              <a:buChar char="q"/>
            </a:pPr>
            <a:endParaRPr lang="tr-TR" dirty="0"/>
          </a:p>
        </p:txBody>
      </p:sp>
      <p:pic>
        <p:nvPicPr>
          <p:cNvPr id="3" name="Picture 4" descr="Bu resim için alternatif metin açıklaması yok">
            <a:extLst>
              <a:ext uri="{FF2B5EF4-FFF2-40B4-BE49-F238E27FC236}">
                <a16:creationId xmlns:a16="http://schemas.microsoft.com/office/drawing/2014/main" id="{697A9D55-69D8-FF66-6E02-3B91545DE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9482" y="1281644"/>
            <a:ext cx="2444860" cy="1923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31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2878</TotalTime>
  <Words>554</Words>
  <Application>Microsoft Office PowerPoint</Application>
  <PresentationFormat>Geniş ekran</PresentationFormat>
  <Paragraphs>38</Paragraphs>
  <Slides>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vt:i4>
      </vt:variant>
    </vt:vector>
  </HeadingPairs>
  <TitlesOfParts>
    <vt:vector size="11" baseType="lpstr">
      <vt:lpstr>Arial</vt:lpstr>
      <vt:lpstr>Arial (Başlık)</vt:lpstr>
      <vt:lpstr>Arial Black</vt:lpstr>
      <vt:lpstr>Calibri</vt:lpstr>
      <vt:lpstr>Calibri Light</vt:lpstr>
      <vt:lpstr>Wingdings</vt:lpstr>
      <vt:lpstr>Office Teması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Koray Solak</dc:creator>
  <cp:lastModifiedBy>Deniz Çelik Güven</cp:lastModifiedBy>
  <cp:revision>117</cp:revision>
  <dcterms:created xsi:type="dcterms:W3CDTF">2023-02-27T06:07:41Z</dcterms:created>
  <dcterms:modified xsi:type="dcterms:W3CDTF">2025-05-27T06:26:57Z</dcterms:modified>
</cp:coreProperties>
</file>