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489" r:id="rId2"/>
    <p:sldId id="3695" r:id="rId3"/>
    <p:sldId id="3697" r:id="rId4"/>
    <p:sldId id="3698" r:id="rId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z Çelik Güven" initials="DÇG" lastIdx="2" clrIdx="0">
    <p:extLst>
      <p:ext uri="{19B8F6BF-5375-455C-9EA6-DF929625EA0E}">
        <p15:presenceInfo xmlns:p15="http://schemas.microsoft.com/office/powerpoint/2012/main" userId="S::denizcelik.guven@ostimteknik.edu.tr::f0df3be5-4127-464e-813b-28eee774ef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00"/>
    <a:srgbClr val="891635"/>
    <a:srgbClr val="FFFFFF"/>
    <a:srgbClr val="E9D2D8"/>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75" d="100"/>
          <a:sy n="75" d="100"/>
        </p:scale>
        <p:origin x="630" y="66"/>
      </p:cViewPr>
      <p:guideLst/>
    </p:cSldViewPr>
  </p:slideViewPr>
  <p:notesTextViewPr>
    <p:cViewPr>
      <p:scale>
        <a:sx n="1" d="1"/>
        <a:sy n="1" d="1"/>
      </p:scale>
      <p:origin x="0" y="0"/>
    </p:cViewPr>
  </p:notesTextViewPr>
  <p:sorterViewPr>
    <p:cViewPr>
      <p:scale>
        <a:sx n="100" d="100"/>
        <a:sy n="100" d="100"/>
      </p:scale>
      <p:origin x="0" y="-83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17376-CA1A-4900-89AF-143E6462BC57}" type="datetimeFigureOut">
              <a:rPr lang="tr-TR" smtClean="0"/>
              <a:t>27.05.2025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40F91-E99C-45FF-88A3-2DD0E161DEAB}" type="slidenum">
              <a:rPr lang="tr-TR" smtClean="0"/>
              <a:t>‹#›</a:t>
            </a:fld>
            <a:endParaRPr lang="tr-TR"/>
          </a:p>
        </p:txBody>
      </p:sp>
    </p:spTree>
    <p:extLst>
      <p:ext uri="{BB962C8B-B14F-4D97-AF65-F5344CB8AC3E}">
        <p14:creationId xmlns:p14="http://schemas.microsoft.com/office/powerpoint/2010/main" val="2751307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F333DC-4DE3-7CD1-9DD0-5DE891F02DD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F48680A-2D00-9A33-D767-7FA688F247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F06016A-54CF-4DE2-E5E5-73100C2DB955}"/>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5" name="Alt Bilgi Yer Tutucusu 4">
            <a:extLst>
              <a:ext uri="{FF2B5EF4-FFF2-40B4-BE49-F238E27FC236}">
                <a16:creationId xmlns:a16="http://schemas.microsoft.com/office/drawing/2014/main" id="{3D6029F1-A2FC-E14B-D216-3CABFDF014D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CE62D8E-09D1-A8F5-ECF5-5ECF5D8D891A}"/>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351124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9EF5F9-1AFB-A957-24AA-6A9AB0D6113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B8A2E82-35C5-F11D-FFAE-183DF4532A9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DD35006-32EF-D8FD-44B2-79F6409A1086}"/>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5" name="Alt Bilgi Yer Tutucusu 4">
            <a:extLst>
              <a:ext uri="{FF2B5EF4-FFF2-40B4-BE49-F238E27FC236}">
                <a16:creationId xmlns:a16="http://schemas.microsoft.com/office/drawing/2014/main" id="{1D40AA1C-BB72-B62B-B708-E505469505F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5FDA75A-9D0D-6F62-0FD7-B5C6E38DBD2A}"/>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88487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7C6B2E7-0648-347E-3FEA-1B870ACE5B3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31FC40C-95D7-2035-A83C-7343BF83004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8149305-39C1-2C47-51F2-13E09272EFC0}"/>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5" name="Alt Bilgi Yer Tutucusu 4">
            <a:extLst>
              <a:ext uri="{FF2B5EF4-FFF2-40B4-BE49-F238E27FC236}">
                <a16:creationId xmlns:a16="http://schemas.microsoft.com/office/drawing/2014/main" id="{28772500-DD67-21ED-99FA-33A0F2A59C4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E40563C-0090-199F-FF0A-22EA20BA7B9A}"/>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77726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C3DF4D-55A1-6AEC-5E9D-F37479C3E66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94B4183-67AC-0212-27F0-06FE2EAC31F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110E732-27E2-1FD9-4D4E-CAB0AE6972E2}"/>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5" name="Alt Bilgi Yer Tutucusu 4">
            <a:extLst>
              <a:ext uri="{FF2B5EF4-FFF2-40B4-BE49-F238E27FC236}">
                <a16:creationId xmlns:a16="http://schemas.microsoft.com/office/drawing/2014/main" id="{5FE21C06-F655-EADE-CC9A-D04DF48A97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E52B909-1F02-EF6F-4E54-FC65CC0D3F02}"/>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334034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15D92D-9D40-2C95-6A6C-D08A45AF9EF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F608D00-AEDB-1CF7-B66A-D51BDDF97A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DF3A780-AD38-5B45-5B49-5F148E4C6004}"/>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5" name="Alt Bilgi Yer Tutucusu 4">
            <a:extLst>
              <a:ext uri="{FF2B5EF4-FFF2-40B4-BE49-F238E27FC236}">
                <a16:creationId xmlns:a16="http://schemas.microsoft.com/office/drawing/2014/main" id="{C19E53AE-8F99-F24D-8B21-207EACF17DD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332C192-87AE-6B38-8BE0-D7F2A3DF8988}"/>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255634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36BC8D-9FA7-C3BD-70C1-456BEC65122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687328C-2E96-37DE-32CD-CA67C01A658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FA57D43-ECD6-3866-E8B8-81F73839496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E1AF367-CB99-B104-3607-416C5E152F92}"/>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6" name="Alt Bilgi Yer Tutucusu 5">
            <a:extLst>
              <a:ext uri="{FF2B5EF4-FFF2-40B4-BE49-F238E27FC236}">
                <a16:creationId xmlns:a16="http://schemas.microsoft.com/office/drawing/2014/main" id="{C970675F-0CAD-B41C-C8E5-2F57EB9A2C2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D0FE478-FFA8-DF06-73B4-198D304CE439}"/>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242800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0E4968-BB60-ED23-4A87-4DD88F8F0D1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824146A-2AB9-ADB7-9B18-9E7BAD69B9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EAF47A8-A02B-446C-3E51-48D2DA7A1DB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5511DF4-07BA-29E3-DE67-00BCA3235B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BFEC386-9A93-6737-276C-F8698067906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497CB63-3BD4-C06D-3084-623444420521}"/>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8" name="Alt Bilgi Yer Tutucusu 7">
            <a:extLst>
              <a:ext uri="{FF2B5EF4-FFF2-40B4-BE49-F238E27FC236}">
                <a16:creationId xmlns:a16="http://schemas.microsoft.com/office/drawing/2014/main" id="{30667A61-E683-6AAB-5C6D-292CC9FB0B6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E536BC1-ACA5-BCF0-820C-E9B26E15BE9A}"/>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232879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BF8093-7F33-5A1D-AC5E-82A92F9A3FD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33EFBD0-4D57-AAB5-120F-A8C9D4DB0871}"/>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4" name="Alt Bilgi Yer Tutucusu 3">
            <a:extLst>
              <a:ext uri="{FF2B5EF4-FFF2-40B4-BE49-F238E27FC236}">
                <a16:creationId xmlns:a16="http://schemas.microsoft.com/office/drawing/2014/main" id="{F75C79F6-5DCD-5557-C004-CEE331315C7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51A718F-A451-7665-5048-C05D62253072}"/>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382094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8428186-36CB-E449-A1A9-E31219848647}"/>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3" name="Alt Bilgi Yer Tutucusu 2">
            <a:extLst>
              <a:ext uri="{FF2B5EF4-FFF2-40B4-BE49-F238E27FC236}">
                <a16:creationId xmlns:a16="http://schemas.microsoft.com/office/drawing/2014/main" id="{768713E8-A1BA-CD76-D9B8-DB647DF92B6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02C7909-DD05-E68C-F218-6AA78167C51B}"/>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22347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B937D0-39DC-D9C3-C2CE-4F3530B96F0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EC3D1C0-DB04-83D1-4CFF-D8461FD867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AD2BD93-477C-2145-447D-04F124FEF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EE431BB-F7A6-3E0B-8136-D8F8D9208B0C}"/>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6" name="Alt Bilgi Yer Tutucusu 5">
            <a:extLst>
              <a:ext uri="{FF2B5EF4-FFF2-40B4-BE49-F238E27FC236}">
                <a16:creationId xmlns:a16="http://schemas.microsoft.com/office/drawing/2014/main" id="{C417A7E2-E8D6-9B8F-43FE-E583DDCD874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21D5B2B-1F3F-4A51-CD4A-D02523BCBE01}"/>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269332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F15D50-C9B8-9464-0C2B-7698ED105DE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64F4361-D6D8-3502-9800-CA5816264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6400D4A-AEA3-53BC-D2E3-5DCCA0797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B5E0AE3-B185-53E5-96CA-4AC1D38C5FD3}"/>
              </a:ext>
            </a:extLst>
          </p:cNvPr>
          <p:cNvSpPr>
            <a:spLocks noGrp="1"/>
          </p:cNvSpPr>
          <p:nvPr>
            <p:ph type="dt" sz="half" idx="10"/>
          </p:nvPr>
        </p:nvSpPr>
        <p:spPr/>
        <p:txBody>
          <a:bodyPr/>
          <a:lstStyle/>
          <a:p>
            <a:fld id="{7B860390-8BB3-43A8-9F9E-91C91026D9D1}" type="datetimeFigureOut">
              <a:rPr lang="tr-TR" smtClean="0"/>
              <a:t>27.05.2025</a:t>
            </a:fld>
            <a:endParaRPr lang="tr-TR"/>
          </a:p>
        </p:txBody>
      </p:sp>
      <p:sp>
        <p:nvSpPr>
          <p:cNvPr id="6" name="Alt Bilgi Yer Tutucusu 5">
            <a:extLst>
              <a:ext uri="{FF2B5EF4-FFF2-40B4-BE49-F238E27FC236}">
                <a16:creationId xmlns:a16="http://schemas.microsoft.com/office/drawing/2014/main" id="{789F9B7C-16E6-7B3C-D606-EFFF7604D8F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7EE9470-E3FD-B2E3-519E-2ACC9141FED5}"/>
              </a:ext>
            </a:extLst>
          </p:cNvPr>
          <p:cNvSpPr>
            <a:spLocks noGrp="1"/>
          </p:cNvSpPr>
          <p:nvPr>
            <p:ph type="sldNum" sz="quarter" idx="12"/>
          </p:nvPr>
        </p:nvSpPr>
        <p:spPr/>
        <p:txBody>
          <a:bodyPr/>
          <a:lstStyle/>
          <a:p>
            <a:fld id="{7D37B3A9-4CEA-4B21-88A5-D997CF33AF61}" type="slidenum">
              <a:rPr lang="tr-TR" smtClean="0"/>
              <a:t>‹#›</a:t>
            </a:fld>
            <a:endParaRPr lang="tr-TR"/>
          </a:p>
        </p:txBody>
      </p:sp>
    </p:spTree>
    <p:extLst>
      <p:ext uri="{BB962C8B-B14F-4D97-AF65-F5344CB8AC3E}">
        <p14:creationId xmlns:p14="http://schemas.microsoft.com/office/powerpoint/2010/main" val="247430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9245AC8-6028-0A4B-51D8-1FCD004339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D2F8BE5-FE59-8D3A-D672-750F665AAA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1E849B6-6655-BCFE-BAF6-7F116FCB2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60390-8BB3-43A8-9F9E-91C91026D9D1}" type="datetimeFigureOut">
              <a:rPr lang="tr-TR" smtClean="0"/>
              <a:t>27.05.2025</a:t>
            </a:fld>
            <a:endParaRPr lang="tr-TR"/>
          </a:p>
        </p:txBody>
      </p:sp>
      <p:sp>
        <p:nvSpPr>
          <p:cNvPr id="5" name="Alt Bilgi Yer Tutucusu 4">
            <a:extLst>
              <a:ext uri="{FF2B5EF4-FFF2-40B4-BE49-F238E27FC236}">
                <a16:creationId xmlns:a16="http://schemas.microsoft.com/office/drawing/2014/main" id="{946F3677-DD14-7CD2-3405-8F1375D94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AD9FB35-2910-CC01-C670-473169C44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7B3A9-4CEA-4B21-88A5-D997CF33AF61}" type="slidenum">
              <a:rPr lang="tr-TR" smtClean="0"/>
              <a:t>‹#›</a:t>
            </a:fld>
            <a:endParaRPr lang="tr-TR"/>
          </a:p>
        </p:txBody>
      </p:sp>
    </p:spTree>
    <p:extLst>
      <p:ext uri="{BB962C8B-B14F-4D97-AF65-F5344CB8AC3E}">
        <p14:creationId xmlns:p14="http://schemas.microsoft.com/office/powerpoint/2010/main" val="3121970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375D0054-24E9-A904-23B1-A60C27E387F2}"/>
              </a:ext>
            </a:extLst>
          </p:cNvPr>
          <p:cNvSpPr txBox="1"/>
          <p:nvPr/>
        </p:nvSpPr>
        <p:spPr>
          <a:xfrm>
            <a:off x="4880267" y="4436037"/>
            <a:ext cx="379720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000" b="0" i="0" u="none" strike="noStrike" kern="1200" cap="none" spc="0" normalizeH="0" baseline="0" noProof="0">
                <a:ln>
                  <a:noFill/>
                </a:ln>
                <a:solidFill>
                  <a:prstClr val="white"/>
                </a:solidFill>
                <a:effectLst/>
                <a:uLnTx/>
                <a:uFillTx/>
                <a:latin typeface="Calibri" panose="020F0502020204030204"/>
              </a:rPr>
              <a:t>Dünya Seni Bekliyor</a:t>
            </a:r>
          </a:p>
        </p:txBody>
      </p:sp>
      <p:pic>
        <p:nvPicPr>
          <p:cNvPr id="6" name="Resim 5">
            <a:extLst>
              <a:ext uri="{FF2B5EF4-FFF2-40B4-BE49-F238E27FC236}">
                <a16:creationId xmlns:a16="http://schemas.microsoft.com/office/drawing/2014/main" id="{9D919764-8B66-B683-A77E-D6D0A6B30E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04709" y="1092547"/>
            <a:ext cx="2782582" cy="2699466"/>
          </a:xfrm>
          <a:prstGeom prst="rect">
            <a:avLst/>
          </a:prstGeom>
        </p:spPr>
      </p:pic>
      <p:sp>
        <p:nvSpPr>
          <p:cNvPr id="7" name="Metin kutusu 6">
            <a:extLst>
              <a:ext uri="{FF2B5EF4-FFF2-40B4-BE49-F238E27FC236}">
                <a16:creationId xmlns:a16="http://schemas.microsoft.com/office/drawing/2014/main" id="{50B503D7-4782-D207-9EA1-B87DBA7439FD}"/>
              </a:ext>
            </a:extLst>
          </p:cNvPr>
          <p:cNvSpPr txBox="1"/>
          <p:nvPr/>
        </p:nvSpPr>
        <p:spPr>
          <a:xfrm>
            <a:off x="2187819" y="4436037"/>
            <a:ext cx="781636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a:ln>
                  <a:noFill/>
                </a:ln>
                <a:solidFill>
                  <a:prstClr val="white"/>
                </a:solidFill>
                <a:effectLst/>
                <a:uLnTx/>
                <a:uFillTx/>
                <a:latin typeface="Calibri" panose="020F0502020204030204"/>
              </a:rPr>
              <a:t>ÜNİVERSİTE SIRALAMALARI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a:ln>
                  <a:noFill/>
                </a:ln>
                <a:solidFill>
                  <a:prstClr val="white"/>
                </a:solidFill>
                <a:effectLst/>
                <a:uLnTx/>
                <a:uFillTx/>
                <a:latin typeface="Calibri" panose="020F0502020204030204"/>
              </a:rPr>
              <a:t>UNIVERSITY RANKINGS</a:t>
            </a:r>
          </a:p>
        </p:txBody>
      </p:sp>
      <p:sp>
        <p:nvSpPr>
          <p:cNvPr id="9" name="Metin kutusu 8">
            <a:extLst>
              <a:ext uri="{FF2B5EF4-FFF2-40B4-BE49-F238E27FC236}">
                <a16:creationId xmlns:a16="http://schemas.microsoft.com/office/drawing/2014/main" id="{C510D920-FDEB-8DFE-97A5-6D6CCA2B258E}"/>
              </a:ext>
            </a:extLst>
          </p:cNvPr>
          <p:cNvSpPr txBox="1"/>
          <p:nvPr/>
        </p:nvSpPr>
        <p:spPr>
          <a:xfrm>
            <a:off x="4880267" y="4436037"/>
            <a:ext cx="379720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000" b="0" i="0" u="none" strike="noStrike" kern="1200" cap="none" spc="0" normalizeH="0" baseline="0" noProof="0">
                <a:ln>
                  <a:noFill/>
                </a:ln>
                <a:solidFill>
                  <a:prstClr val="white"/>
                </a:solidFill>
                <a:effectLst/>
                <a:uLnTx/>
                <a:uFillTx/>
                <a:latin typeface="Calibri" panose="020F0502020204030204"/>
              </a:rPr>
              <a:t>Dünya Seni Bekliyor</a:t>
            </a:r>
          </a:p>
        </p:txBody>
      </p:sp>
      <p:pic>
        <p:nvPicPr>
          <p:cNvPr id="10" name="Resim 9">
            <a:extLst>
              <a:ext uri="{FF2B5EF4-FFF2-40B4-BE49-F238E27FC236}">
                <a16:creationId xmlns:a16="http://schemas.microsoft.com/office/drawing/2014/main" id="{01B67D5B-7D2E-05CC-AA40-EC457FC60A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31"/>
            <a:ext cx="12192000" cy="6860031"/>
          </a:xfrm>
          <a:prstGeom prst="rect">
            <a:avLst/>
          </a:prstGeom>
        </p:spPr>
      </p:pic>
      <p:sp>
        <p:nvSpPr>
          <p:cNvPr id="12" name="Metin kutusu 11">
            <a:extLst>
              <a:ext uri="{FF2B5EF4-FFF2-40B4-BE49-F238E27FC236}">
                <a16:creationId xmlns:a16="http://schemas.microsoft.com/office/drawing/2014/main" id="{26EF0EE3-8611-21AE-9911-7808D09DB5F9}"/>
              </a:ext>
            </a:extLst>
          </p:cNvPr>
          <p:cNvSpPr txBox="1"/>
          <p:nvPr/>
        </p:nvSpPr>
        <p:spPr>
          <a:xfrm>
            <a:off x="660964" y="2937404"/>
            <a:ext cx="11191603" cy="553998"/>
          </a:xfrm>
          <a:prstGeom prst="rect">
            <a:avLst/>
          </a:prstGeom>
          <a:noFill/>
        </p:spPr>
        <p:txBody>
          <a:bodyPr wrap="square" lIns="91440" tIns="45720" rIns="91440" bIns="45720" rtlCol="0" anchor="t">
            <a:spAutoFit/>
          </a:bodyPr>
          <a:lstStyle/>
          <a:p>
            <a:pPr algn="ctr">
              <a:defRPr/>
            </a:pPr>
            <a:r>
              <a:rPr lang="en-US" sz="3000" b="1" dirty="0">
                <a:solidFill>
                  <a:prstClr val="white"/>
                </a:solidFill>
                <a:latin typeface="Arial Black" panose="020B0A04020102020204" pitchFamily="34" charset="0"/>
                <a:cs typeface="Arial"/>
              </a:rPr>
              <a:t>M</a:t>
            </a:r>
            <a:r>
              <a:rPr lang="az-Latn-AZ" sz="3000" b="1" dirty="0">
                <a:solidFill>
                  <a:prstClr val="white"/>
                </a:solidFill>
                <a:latin typeface="Arial Black" panose="020B0A04020102020204" pitchFamily="34" charset="0"/>
                <a:cs typeface="Arial"/>
              </a:rPr>
              <a:t>ÜHENDİSLİK FAKÜLTESİ</a:t>
            </a:r>
            <a:endParaRPr lang="tr-TR" sz="3000" b="1" dirty="0">
              <a:solidFill>
                <a:prstClr val="white"/>
              </a:solidFill>
              <a:latin typeface="Arial Black" panose="020B0A04020102020204" pitchFamily="34" charset="0"/>
              <a:cs typeface="Arial"/>
            </a:endParaRPr>
          </a:p>
        </p:txBody>
      </p:sp>
    </p:spTree>
    <p:extLst>
      <p:ext uri="{BB962C8B-B14F-4D97-AF65-F5344CB8AC3E}">
        <p14:creationId xmlns:p14="http://schemas.microsoft.com/office/powerpoint/2010/main" val="359390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
            <a:extLst>
              <a:ext uri="{FF2B5EF4-FFF2-40B4-BE49-F238E27FC236}">
                <a16:creationId xmlns:a16="http://schemas.microsoft.com/office/drawing/2014/main" id="{D2D08C10-8B98-483E-8A06-EB69540DDC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1"/>
            <a:ext cx="12192000" cy="6860031"/>
          </a:xfrm>
          <a:prstGeom prst="rect">
            <a:avLst/>
          </a:prstGeom>
        </p:spPr>
      </p:pic>
      <p:sp>
        <p:nvSpPr>
          <p:cNvPr id="2" name="Dikdörtgen 1">
            <a:extLst>
              <a:ext uri="{FF2B5EF4-FFF2-40B4-BE49-F238E27FC236}">
                <a16:creationId xmlns:a16="http://schemas.microsoft.com/office/drawing/2014/main" id="{15469BA6-58AC-AF67-F3BF-A12C3EC02A15}"/>
              </a:ext>
            </a:extLst>
          </p:cNvPr>
          <p:cNvSpPr/>
          <p:nvPr/>
        </p:nvSpPr>
        <p:spPr>
          <a:xfrm>
            <a:off x="2510396" y="212037"/>
            <a:ext cx="7160654" cy="769441"/>
          </a:xfrm>
          <a:prstGeom prst="rect">
            <a:avLst/>
          </a:prstGeom>
        </p:spPr>
        <p:txBody>
          <a:bodyPr wrap="square">
            <a:spAutoFit/>
          </a:bodyPr>
          <a:lstStyle/>
          <a:p>
            <a:pPr algn="ctr">
              <a:defRPr/>
            </a:pPr>
            <a:r>
              <a:rPr lang="az-Latn-AZ" sz="2400" b="1" dirty="0">
                <a:solidFill>
                  <a:srgbClr val="860000"/>
                </a:solidFill>
                <a:latin typeface="Arial (Başlık)"/>
                <a:cs typeface="Arial"/>
              </a:rPr>
              <a:t>MÜHENDİSLİK FAKÜLTESİ</a:t>
            </a:r>
            <a:endParaRPr lang="tr-CY" sz="2400" b="1" dirty="0">
              <a:solidFill>
                <a:srgbClr val="860000"/>
              </a:solidFill>
              <a:latin typeface="Arial (Başlık)"/>
              <a:cs typeface="Arial"/>
            </a:endParaRPr>
          </a:p>
          <a:p>
            <a:pPr algn="ctr">
              <a:defRPr/>
            </a:pPr>
            <a:r>
              <a:rPr lang="tr-CY" sz="2000" b="1" dirty="0">
                <a:solidFill>
                  <a:srgbClr val="860000"/>
                </a:solidFill>
                <a:latin typeface="Arial (Başlık)"/>
                <a:cs typeface="Arial"/>
              </a:rPr>
              <a:t>Akreditasyon</a:t>
            </a:r>
            <a:endParaRPr lang="tr-TR" sz="2000" b="1" dirty="0">
              <a:solidFill>
                <a:srgbClr val="860000"/>
              </a:solidFill>
              <a:latin typeface="Arial (Başlık)"/>
              <a:cs typeface="Arial"/>
            </a:endParaRPr>
          </a:p>
        </p:txBody>
      </p:sp>
      <p:sp>
        <p:nvSpPr>
          <p:cNvPr id="10" name="Metin kutusu 9">
            <a:extLst>
              <a:ext uri="{FF2B5EF4-FFF2-40B4-BE49-F238E27FC236}">
                <a16:creationId xmlns:a16="http://schemas.microsoft.com/office/drawing/2014/main" id="{B55A9336-828B-4CAF-9479-4864AFF54097}"/>
              </a:ext>
            </a:extLst>
          </p:cNvPr>
          <p:cNvSpPr txBox="1"/>
          <p:nvPr/>
        </p:nvSpPr>
        <p:spPr>
          <a:xfrm>
            <a:off x="457199" y="1026339"/>
            <a:ext cx="10888134" cy="4708981"/>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tr-CY" sz="2000" b="0" i="0" u="none" strike="noStrike" kern="100" cap="none" spc="0" normalizeH="0" baseline="0" noProof="0" dirty="0">
                <a:ln>
                  <a:noFill/>
                </a:ln>
                <a:solidFill>
                  <a:srgbClr val="3E3E3E"/>
                </a:solidFill>
                <a:effectLst/>
                <a:uLnTx/>
                <a:uFillTx/>
                <a:latin typeface="Aptos" panose="020B0004020202020204" pitchFamily="34" charset="0"/>
                <a:ea typeface="Aptos" panose="020B0004020202020204" pitchFamily="34" charset="0"/>
                <a:cs typeface="Times New Roman" panose="02020603050405020304" pitchFamily="18" charset="0"/>
              </a:rPr>
              <a:t>Elektrik-Elektronik Mühendisliği(İngilizce)  ve Makine Mühendisliği(İngilizce)  bölümlerinden oluşan MÜDEK-Grubu oluşturuldu</a:t>
            </a:r>
            <a:r>
              <a:rPr kumimoji="0" lang="tr-TR" sz="2000" b="0" i="0" u="none" strike="noStrike" kern="100" cap="none" spc="0" normalizeH="0" baseline="0" noProof="0" dirty="0">
                <a:ln>
                  <a:noFill/>
                </a:ln>
                <a:solidFill>
                  <a:srgbClr val="3E3E3E"/>
                </a:solidFill>
                <a:effectLst/>
                <a:uLnTx/>
                <a:uFillTx/>
                <a:latin typeface="Aptos" panose="020B0004020202020204" pitchFamily="34" charset="0"/>
                <a:ea typeface="Aptos" panose="020B0004020202020204" pitchFamily="34" charset="0"/>
                <a:cs typeface="Times New Roman" panose="02020603050405020304" pitchFamily="18" charset="0"/>
              </a:rPr>
              <a:t>,</a:t>
            </a:r>
            <a:endParaRPr kumimoji="0" lang="tr-CY" sz="2000" b="0" i="0" u="none" strike="noStrike" kern="100" cap="none" spc="0" normalizeH="0" baseline="0" noProof="0" dirty="0">
              <a:ln>
                <a:noFill/>
              </a:ln>
              <a:solidFill>
                <a:srgbClr val="3E3E3E"/>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tr-CY" sz="2000" b="0" i="0" u="none" strike="noStrike" kern="100" cap="none" spc="0" normalizeH="0" baseline="0" noProof="0" dirty="0">
                <a:ln>
                  <a:noFill/>
                </a:ln>
                <a:solidFill>
                  <a:srgbClr val="3E3E3E"/>
                </a:solidFill>
                <a:effectLst/>
                <a:uLnTx/>
                <a:uFillTx/>
                <a:latin typeface="Aptos" panose="020B0004020202020204" pitchFamily="34" charset="0"/>
                <a:ea typeface="Aptos" panose="020B0004020202020204" pitchFamily="34" charset="0"/>
                <a:cs typeface="Times New Roman" panose="02020603050405020304" pitchFamily="18" charset="0"/>
              </a:rPr>
              <a:t>Veri alt yapısı oluşturulmaya başlandı</a:t>
            </a:r>
            <a:r>
              <a:rPr kumimoji="0" lang="tr-TR" sz="2000" b="0" i="0" u="none" strike="noStrike" kern="100" cap="none" spc="0" normalizeH="0" baseline="0" noProof="0" dirty="0">
                <a:ln>
                  <a:noFill/>
                </a:ln>
                <a:solidFill>
                  <a:srgbClr val="3E3E3E"/>
                </a:solidFill>
                <a:effectLst/>
                <a:uLnTx/>
                <a:uFillTx/>
                <a:latin typeface="Aptos" panose="020B0004020202020204" pitchFamily="34" charset="0"/>
                <a:ea typeface="Aptos" panose="020B0004020202020204" pitchFamily="34" charset="0"/>
                <a:cs typeface="Times New Roman" panose="02020603050405020304" pitchFamily="18" charset="0"/>
              </a:rPr>
              <a:t>,</a:t>
            </a:r>
            <a:endParaRPr kumimoji="0" lang="tr-CY" sz="2000" b="0" i="0" u="none" strike="noStrike" kern="100" cap="none" spc="0" normalizeH="0" baseline="0" noProof="0" dirty="0">
              <a:ln>
                <a:noFill/>
              </a:ln>
              <a:solidFill>
                <a:srgbClr val="3E3E3E"/>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tr-CY" sz="2000" b="0" i="0" u="none" strike="noStrike" kern="100" cap="none" spc="0" normalizeH="0" baseline="0" noProof="0" dirty="0">
                <a:ln>
                  <a:noFill/>
                </a:ln>
                <a:solidFill>
                  <a:srgbClr val="3E3E3E"/>
                </a:solidFill>
                <a:effectLst/>
                <a:uLnTx/>
                <a:uFillTx/>
                <a:latin typeface="Aptos" panose="020B0004020202020204" pitchFamily="34" charset="0"/>
                <a:ea typeface="Aptos" panose="020B0004020202020204" pitchFamily="34" charset="0"/>
                <a:cs typeface="Times New Roman" panose="02020603050405020304" pitchFamily="18" charset="0"/>
              </a:rPr>
              <a:t>Anketler, </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tr-CY" sz="2000" b="0" i="0" u="none" strike="noStrike" kern="100" cap="none" spc="0" normalizeH="0" baseline="0" noProof="0" dirty="0">
                <a:ln>
                  <a:noFill/>
                </a:ln>
                <a:solidFill>
                  <a:srgbClr val="3E3E3E"/>
                </a:solidFill>
                <a:effectLst/>
                <a:uLnTx/>
                <a:uFillTx/>
                <a:latin typeface="Aptos" panose="020B0004020202020204" pitchFamily="34" charset="0"/>
                <a:ea typeface="Aptos" panose="020B0004020202020204" pitchFamily="34" charset="0"/>
                <a:cs typeface="Times New Roman" panose="02020603050405020304" pitchFamily="18" charset="0"/>
              </a:rPr>
              <a:t>Farklı disiplinlerde yer alan öğrenci gruplarının aynı ders ve projede buluşturulması</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tr-CY" sz="2000" b="0" i="0" u="none" strike="noStrike" kern="100" cap="none" spc="0" normalizeH="0" baseline="0" noProof="0" dirty="0">
                <a:ln>
                  <a:noFill/>
                </a:ln>
                <a:solidFill>
                  <a:srgbClr val="3E3E3E"/>
                </a:solidFill>
                <a:effectLst/>
                <a:uLnTx/>
                <a:uFillTx/>
                <a:latin typeface="Aptos" panose="020B0004020202020204" pitchFamily="34" charset="0"/>
                <a:ea typeface="Aptos" panose="020B0004020202020204" pitchFamily="34" charset="0"/>
                <a:cs typeface="Times New Roman" panose="02020603050405020304" pitchFamily="18" charset="0"/>
              </a:rPr>
              <a:t>Öğrenme çıktıları</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tr-CY" sz="2000" b="0" i="0" u="none" strike="noStrike" kern="100" cap="none" spc="0" normalizeH="0" baseline="0" noProof="0" dirty="0">
                <a:ln>
                  <a:noFill/>
                </a:ln>
                <a:solidFill>
                  <a:srgbClr val="3E3E3E"/>
                </a:solidFill>
                <a:effectLst/>
                <a:uLnTx/>
                <a:uFillTx/>
                <a:latin typeface="Aptos" panose="020B0004020202020204" pitchFamily="34" charset="0"/>
                <a:ea typeface="Aptos" panose="020B0004020202020204" pitchFamily="34" charset="0"/>
                <a:cs typeface="Times New Roman" panose="02020603050405020304" pitchFamily="18" charset="0"/>
              </a:rPr>
              <a:t>Bir dersin öğrenme çıktılarına etkisi</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tr-CY" sz="2000" b="0" i="0" u="none" strike="noStrike" kern="100" cap="none" spc="0" normalizeH="0" baseline="0" noProof="0" dirty="0">
                <a:ln>
                  <a:noFill/>
                </a:ln>
                <a:solidFill>
                  <a:srgbClr val="3E3E3E"/>
                </a:solidFill>
                <a:effectLst/>
                <a:uLnTx/>
                <a:uFillTx/>
                <a:latin typeface="Aptos" panose="020B0004020202020204" pitchFamily="34" charset="0"/>
                <a:ea typeface="Aptos" panose="020B0004020202020204" pitchFamily="34" charset="0"/>
                <a:cs typeface="Times New Roman" panose="02020603050405020304" pitchFamily="18" charset="0"/>
              </a:rPr>
              <a:t>Ders değerlendirme formları</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tr-CY" sz="2000" b="0" i="0" u="none" strike="noStrike" kern="100" cap="none" spc="0" normalizeH="0" baseline="0" noProof="0" dirty="0">
                <a:ln>
                  <a:noFill/>
                </a:ln>
                <a:solidFill>
                  <a:srgbClr val="3E3E3E"/>
                </a:solidFill>
                <a:effectLst/>
                <a:uLnTx/>
                <a:uFillTx/>
                <a:latin typeface="Aptos" panose="020B0004020202020204" pitchFamily="34" charset="0"/>
                <a:ea typeface="Aptos" panose="020B0004020202020204" pitchFamily="34" charset="0"/>
                <a:cs typeface="Times New Roman" panose="02020603050405020304" pitchFamily="18" charset="0"/>
              </a:rPr>
              <a:t>Ocak 2025 tarihinde Elektrik-Elektronik Mühendisliği(İngilizce)  ve Makine Mühendisliği(İngilizce)  bölümlerine </a:t>
            </a:r>
            <a:r>
              <a:rPr kumimoji="0" lang="tr-CY" sz="2000" b="1" i="0" u="none" strike="noStrike" kern="100" cap="none" spc="0" normalizeH="0" baseline="0" noProof="0" dirty="0">
                <a:ln>
                  <a:noFill/>
                </a:ln>
                <a:solidFill>
                  <a:srgbClr val="3E3E3E"/>
                </a:solidFill>
                <a:effectLst/>
                <a:uLnTx/>
                <a:uFillTx/>
                <a:latin typeface="Aptos" panose="020B0004020202020204" pitchFamily="34" charset="0"/>
                <a:ea typeface="Aptos" panose="020B0004020202020204" pitchFamily="34" charset="0"/>
                <a:cs typeface="Times New Roman" panose="02020603050405020304" pitchFamily="18" charset="0"/>
              </a:rPr>
              <a:t>başvrusu</a:t>
            </a:r>
            <a:r>
              <a:rPr kumimoji="0" lang="tr-CY" sz="2000" b="0" i="0" u="none" strike="noStrike" kern="100" cap="none" spc="0" normalizeH="0" baseline="0" noProof="0" dirty="0">
                <a:ln>
                  <a:noFill/>
                </a:ln>
                <a:solidFill>
                  <a:srgbClr val="3E3E3E"/>
                </a:solidFill>
                <a:effectLst/>
                <a:uLnTx/>
                <a:uFillTx/>
                <a:latin typeface="Aptos" panose="020B0004020202020204" pitchFamily="34" charset="0"/>
                <a:ea typeface="Aptos" panose="020B0004020202020204" pitchFamily="34" charset="0"/>
                <a:cs typeface="Times New Roman" panose="02020603050405020304" pitchFamily="18" charset="0"/>
              </a:rPr>
              <a:t> yapıldı.</a:t>
            </a:r>
            <a:endParaRPr kumimoji="0" lang="tr-CY" sz="2000" b="1" i="0" u="none" strike="noStrike" kern="100" cap="none" spc="0" normalizeH="0" baseline="0" noProof="0" dirty="0">
              <a:ln>
                <a:noFill/>
              </a:ln>
              <a:solidFill>
                <a:srgbClr val="3E3E3E"/>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tr-CY" sz="2000" b="1" i="0" u="none" strike="noStrike" kern="100" cap="none" spc="0" normalizeH="0" baseline="0" noProof="0" dirty="0">
                <a:ln>
                  <a:noFill/>
                </a:ln>
                <a:solidFill>
                  <a:srgbClr val="3E3E3E"/>
                </a:solidFill>
                <a:effectLst/>
                <a:uLnTx/>
                <a:uFillTx/>
                <a:latin typeface="Aptos" panose="020B0004020202020204" pitchFamily="34" charset="0"/>
                <a:ea typeface="+mn-ea"/>
                <a:cs typeface="Times New Roman" panose="02020603050405020304" pitchFamily="18" charset="0"/>
              </a:rPr>
              <a:t>SÜREÇ</a:t>
            </a:r>
            <a:r>
              <a:rPr kumimoji="0" lang="tr-CY" sz="2000" b="0" i="0" u="none" strike="noStrike" kern="100" cap="none" spc="0" normalizeH="0" baseline="0" noProof="0" dirty="0">
                <a:ln>
                  <a:noFill/>
                </a:ln>
                <a:solidFill>
                  <a:srgbClr val="3E3E3E"/>
                </a:solidFill>
                <a:effectLst/>
                <a:uLnTx/>
                <a:uFillTx/>
                <a:latin typeface="Aptos" panose="020B0004020202020204" pitchFamily="34" charset="0"/>
                <a:ea typeface="+mn-ea"/>
                <a:cs typeface="Times New Roman" panose="02020603050405020304" pitchFamily="18" charset="0"/>
              </a:rPr>
              <a:t>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tr-CY" sz="2000" b="0" i="0" u="none" strike="noStrike" kern="100" cap="none" spc="0" normalizeH="0" baseline="0" noProof="0" dirty="0">
                <a:ln>
                  <a:noFill/>
                </a:ln>
                <a:solidFill>
                  <a:srgbClr val="3E3E3E"/>
                </a:solidFill>
                <a:effectLst/>
                <a:uLnTx/>
                <a:uFillTx/>
                <a:latin typeface="Aptos" panose="020B0004020202020204" pitchFamily="34" charset="0"/>
                <a:ea typeface="+mn-ea"/>
                <a:cs typeface="Times New Roman" panose="02020603050405020304" pitchFamily="18" charset="0"/>
              </a:rPr>
              <a:t>1 Mart 2025 tarihinde çevrimiçi soru-yanıt oturumu gerçekleştirilecek</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tr-CY" sz="2000" b="0" i="0" u="none" strike="noStrike" kern="100" cap="none" spc="0" normalizeH="0" baseline="0" noProof="0" dirty="0">
                <a:ln>
                  <a:noFill/>
                </a:ln>
                <a:solidFill>
                  <a:srgbClr val="3E3E3E"/>
                </a:solidFill>
                <a:effectLst/>
                <a:uLnTx/>
                <a:uFillTx/>
                <a:latin typeface="Aptos" panose="020B0004020202020204" pitchFamily="34" charset="0"/>
                <a:ea typeface="+mn-ea"/>
                <a:cs typeface="Times New Roman" panose="02020603050405020304" pitchFamily="18" charset="0"/>
              </a:rPr>
              <a:t>Mayıs-Haziran ayları içinde </a:t>
            </a:r>
            <a:r>
              <a:rPr kumimoji="0" lang="tr-CY" sz="2000" b="1" i="0" u="none" strike="noStrike" kern="100" cap="none" spc="0" normalizeH="0" baseline="0" noProof="0" dirty="0">
                <a:ln>
                  <a:noFill/>
                </a:ln>
                <a:solidFill>
                  <a:srgbClr val="3E3E3E"/>
                </a:solidFill>
                <a:effectLst/>
                <a:uLnTx/>
                <a:uFillTx/>
                <a:latin typeface="Aptos" panose="020B0004020202020204" pitchFamily="34" charset="0"/>
                <a:ea typeface="+mn-ea"/>
                <a:cs typeface="Times New Roman" panose="02020603050405020304" pitchFamily="18" charset="0"/>
              </a:rPr>
              <a:t>MÜDEK </a:t>
            </a:r>
            <a:r>
              <a:rPr kumimoji="0" lang="tr-CY" sz="2000" b="0" i="0" u="none" strike="noStrike" kern="100" cap="none" spc="0" normalizeH="0" baseline="0" noProof="0" dirty="0">
                <a:ln>
                  <a:noFill/>
                </a:ln>
                <a:solidFill>
                  <a:srgbClr val="3E3E3E"/>
                </a:solidFill>
                <a:effectLst/>
                <a:uLnTx/>
                <a:uFillTx/>
                <a:latin typeface="Aptos" panose="020B0004020202020204" pitchFamily="34" charset="0"/>
                <a:ea typeface="+mn-ea"/>
                <a:cs typeface="Times New Roman" panose="02020603050405020304" pitchFamily="18" charset="0"/>
              </a:rPr>
              <a:t>tarafından</a:t>
            </a:r>
            <a:r>
              <a:rPr kumimoji="0" lang="tr-CY" sz="2000" b="1" i="0" u="none" strike="noStrike" kern="100" cap="none" spc="0" normalizeH="0" baseline="0" noProof="0" dirty="0">
                <a:ln>
                  <a:noFill/>
                </a:ln>
                <a:solidFill>
                  <a:srgbClr val="3E3E3E"/>
                </a:solidFill>
                <a:effectLst/>
                <a:uLnTx/>
                <a:uFillTx/>
                <a:latin typeface="Aptos" panose="020B0004020202020204" pitchFamily="34" charset="0"/>
                <a:ea typeface="+mn-ea"/>
                <a:cs typeface="Times New Roman" panose="02020603050405020304" pitchFamily="18" charset="0"/>
              </a:rPr>
              <a:t> Değerlendirme Takımı</a:t>
            </a:r>
            <a:r>
              <a:rPr kumimoji="0" lang="tr-CY" sz="2000" b="0" i="0" u="none" strike="noStrike" kern="100" cap="none" spc="0" normalizeH="0" baseline="0" noProof="0" dirty="0">
                <a:ln>
                  <a:noFill/>
                </a:ln>
                <a:solidFill>
                  <a:srgbClr val="3E3E3E"/>
                </a:solidFill>
                <a:effectLst/>
                <a:uLnTx/>
                <a:uFillTx/>
                <a:latin typeface="Aptos" panose="020B0004020202020204" pitchFamily="34" charset="0"/>
                <a:ea typeface="+mn-ea"/>
                <a:cs typeface="Times New Roman" panose="02020603050405020304" pitchFamily="18" charset="0"/>
              </a:rPr>
              <a:t> oluşturulacak</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CY" sz="2000" b="0" i="0" u="none" strike="noStrike" kern="100" cap="none" spc="0" normalizeH="0" baseline="0" noProof="0" dirty="0">
                <a:ln>
                  <a:noFill/>
                </a:ln>
                <a:solidFill>
                  <a:srgbClr val="3E3E3E"/>
                </a:solidFill>
                <a:effectLst/>
                <a:uLnTx/>
                <a:uFillTx/>
                <a:latin typeface="Aptos" panose="020B0004020202020204" pitchFamily="34" charset="0"/>
                <a:ea typeface="+mn-ea"/>
                <a:cs typeface="Times New Roman" panose="02020603050405020304" pitchFamily="18" charset="0"/>
              </a:rPr>
              <a:t>-    Kasım-Aralık ayları içinde </a:t>
            </a:r>
            <a:r>
              <a:rPr kumimoji="0" lang="tr-CY" sz="2000" b="1" i="0" u="none" strike="noStrike" kern="100" cap="none" spc="0" normalizeH="0" baseline="0" noProof="0" dirty="0">
                <a:ln>
                  <a:noFill/>
                </a:ln>
                <a:solidFill>
                  <a:srgbClr val="3E3E3E"/>
                </a:solidFill>
                <a:effectLst/>
                <a:uLnTx/>
                <a:uFillTx/>
                <a:latin typeface="Aptos" panose="020B0004020202020204" pitchFamily="34" charset="0"/>
                <a:ea typeface="+mn-ea"/>
                <a:cs typeface="Times New Roman" panose="02020603050405020304" pitchFamily="18" charset="0"/>
              </a:rPr>
              <a:t>MÜDEK-Değerlendirme Takımı</a:t>
            </a:r>
            <a:r>
              <a:rPr kumimoji="0" lang="tr-CY" sz="2000" b="0" i="0" u="none" strike="noStrike" kern="100" cap="none" spc="0" normalizeH="0" baseline="0" noProof="0" dirty="0">
                <a:ln>
                  <a:noFill/>
                </a:ln>
                <a:solidFill>
                  <a:srgbClr val="3E3E3E"/>
                </a:solidFill>
                <a:effectLst/>
                <a:uLnTx/>
                <a:uFillTx/>
                <a:latin typeface="Aptos" panose="020B0004020202020204" pitchFamily="34" charset="0"/>
                <a:ea typeface="+mn-ea"/>
                <a:cs typeface="Times New Roman" panose="02020603050405020304" pitchFamily="18" charset="0"/>
              </a:rPr>
              <a:t> üniversitemizi ziyaret edecek</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tr-CY" sz="2000" b="0" i="0" u="none" strike="noStrike" kern="100" cap="none" spc="0" normalizeH="0" baseline="0" noProof="0" dirty="0">
                <a:ln>
                  <a:noFill/>
                </a:ln>
                <a:solidFill>
                  <a:srgbClr val="3E3E3E"/>
                </a:solidFill>
                <a:effectLst/>
                <a:uLnTx/>
                <a:uFillTx/>
                <a:latin typeface="Aptos" panose="020B0004020202020204" pitchFamily="34" charset="0"/>
                <a:ea typeface="+mn-ea"/>
                <a:cs typeface="Times New Roman" panose="02020603050405020304" pitchFamily="18" charset="0"/>
              </a:rPr>
              <a:t>4 Şubat 2025 tarihinde fakülte genelinde MÜDEK bilgilendirme ve bilinçlendirme sunumu yapıldı</a:t>
            </a:r>
          </a:p>
        </p:txBody>
      </p:sp>
    </p:spTree>
    <p:extLst>
      <p:ext uri="{BB962C8B-B14F-4D97-AF65-F5344CB8AC3E}">
        <p14:creationId xmlns:p14="http://schemas.microsoft.com/office/powerpoint/2010/main" val="241877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
            <a:extLst>
              <a:ext uri="{FF2B5EF4-FFF2-40B4-BE49-F238E27FC236}">
                <a16:creationId xmlns:a16="http://schemas.microsoft.com/office/drawing/2014/main" id="{D2D08C10-8B98-483E-8A06-EB69540DDC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1"/>
            <a:ext cx="12192000" cy="6860031"/>
          </a:xfrm>
          <a:prstGeom prst="rect">
            <a:avLst/>
          </a:prstGeom>
        </p:spPr>
      </p:pic>
      <p:sp>
        <p:nvSpPr>
          <p:cNvPr id="2" name="Dikdörtgen 1">
            <a:extLst>
              <a:ext uri="{FF2B5EF4-FFF2-40B4-BE49-F238E27FC236}">
                <a16:creationId xmlns:a16="http://schemas.microsoft.com/office/drawing/2014/main" id="{15469BA6-58AC-AF67-F3BF-A12C3EC02A15}"/>
              </a:ext>
            </a:extLst>
          </p:cNvPr>
          <p:cNvSpPr/>
          <p:nvPr/>
        </p:nvSpPr>
        <p:spPr>
          <a:xfrm>
            <a:off x="2510396" y="212037"/>
            <a:ext cx="7160654" cy="769441"/>
          </a:xfrm>
          <a:prstGeom prst="rect">
            <a:avLst/>
          </a:prstGeom>
        </p:spPr>
        <p:txBody>
          <a:bodyPr wrap="square">
            <a:spAutoFit/>
          </a:bodyPr>
          <a:lstStyle/>
          <a:p>
            <a:pPr algn="ctr">
              <a:defRPr/>
            </a:pPr>
            <a:r>
              <a:rPr lang="az-Latn-AZ" sz="2400" b="1" dirty="0">
                <a:solidFill>
                  <a:srgbClr val="860000"/>
                </a:solidFill>
                <a:latin typeface="Arial (Başlık)"/>
                <a:cs typeface="Arial"/>
              </a:rPr>
              <a:t>MÜHENDİSLİK FAKÜLTESİ</a:t>
            </a:r>
            <a:endParaRPr lang="tr-CY" sz="2400" b="1" dirty="0">
              <a:solidFill>
                <a:srgbClr val="860000"/>
              </a:solidFill>
              <a:latin typeface="Arial (Başlık)"/>
              <a:cs typeface="Arial"/>
            </a:endParaRPr>
          </a:p>
          <a:p>
            <a:pPr algn="ctr">
              <a:defRPr/>
            </a:pPr>
            <a:r>
              <a:rPr lang="tr-CY" sz="2000" b="1" dirty="0">
                <a:solidFill>
                  <a:srgbClr val="860000"/>
                </a:solidFill>
                <a:latin typeface="Arial (Başlık)"/>
                <a:cs typeface="Arial"/>
              </a:rPr>
              <a:t>Eğitim-Öğretim, Üniversite-Sanayi İşbirlikleri</a:t>
            </a:r>
            <a:endParaRPr lang="tr-TR" sz="2000" b="1" dirty="0">
              <a:solidFill>
                <a:srgbClr val="860000"/>
              </a:solidFill>
              <a:latin typeface="Arial (Başlık)"/>
              <a:cs typeface="Arial"/>
            </a:endParaRPr>
          </a:p>
        </p:txBody>
      </p:sp>
      <p:sp>
        <p:nvSpPr>
          <p:cNvPr id="5" name="Metin kutusu 4">
            <a:extLst>
              <a:ext uri="{FF2B5EF4-FFF2-40B4-BE49-F238E27FC236}">
                <a16:creationId xmlns:a16="http://schemas.microsoft.com/office/drawing/2014/main" id="{B44378F6-87A8-CE28-81B3-CC536DD4135E}"/>
              </a:ext>
            </a:extLst>
          </p:cNvPr>
          <p:cNvSpPr txBox="1"/>
          <p:nvPr/>
        </p:nvSpPr>
        <p:spPr>
          <a:xfrm>
            <a:off x="560781" y="1215416"/>
            <a:ext cx="10920020" cy="4770537"/>
          </a:xfrm>
          <a:prstGeom prst="rect">
            <a:avLst/>
          </a:prstGeom>
          <a:noFill/>
        </p:spPr>
        <p:txBody>
          <a:bodyPr wrap="square">
            <a:spAutoFit/>
          </a:bodyPr>
          <a:lstStyle/>
          <a:p>
            <a:pPr algn="just">
              <a:buClr>
                <a:srgbClr val="000000"/>
              </a:buCl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tr-TR" b="0" i="0" u="none" strike="noStrike" kern="1200" cap="none" spc="0" normalizeH="0" baseline="0" noProof="0" dirty="0">
                <a:ln>
                  <a:noFill/>
                </a:ln>
                <a:solidFill>
                  <a:prstClr val="black"/>
                </a:solidFill>
                <a:effectLst/>
                <a:uLnTx/>
                <a:uFillTx/>
                <a:latin typeface="Calibri" panose="020F0502020204030204"/>
                <a:ea typeface="+mn-ea"/>
                <a:cs typeface="+mn-cs"/>
              </a:rPr>
              <a:t>Fakültemiz strateji belirlemede bize yardımcı olması ve görüşlerini almak adına, Makine Mühendisliği ve Elektrik Elektronik Mühendisliği Bölümlerinin önerileri alınarak, Fakülte Danışma Kurulu ve Bölüm Danışma Kurulları oluşturularak, Firmalarda Sektör deneyimli uzmanlarla Danışma Kulları yapılmıştır.</a:t>
            </a:r>
          </a:p>
          <a:p>
            <a:pPr algn="just">
              <a:buClr>
                <a:srgbClr val="000000"/>
              </a:buClr>
            </a:pPr>
            <a:endParaRPr kumimoji="0" lang="tr-TR"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lgn="just">
              <a:buFontTx/>
              <a:buChar char="-"/>
            </a:pPr>
            <a:r>
              <a:rPr lang="tr-TR" kern="100" dirty="0">
                <a:effectLst/>
                <a:latin typeface="Aptos" panose="020B0004020202020204" pitchFamily="34" charset="0"/>
                <a:ea typeface="Aptos" panose="020B0004020202020204" pitchFamily="34" charset="0"/>
                <a:cs typeface="Times New Roman" panose="02020603050405020304" pitchFamily="18" charset="0"/>
              </a:rPr>
              <a:t>Ders Koordinatör </a:t>
            </a:r>
            <a:r>
              <a:rPr lang="tr-CY" kern="100" dirty="0">
                <a:effectLst/>
                <a:latin typeface="Aptos" panose="020B0004020202020204" pitchFamily="34" charset="0"/>
                <a:ea typeface="Aptos" panose="020B0004020202020204" pitchFamily="34" charset="0"/>
                <a:cs typeface="Times New Roman" panose="02020603050405020304" pitchFamily="18" charset="0"/>
              </a:rPr>
              <a:t>Çalışmalar Ocak 2025 başı itibarıyla başladı</a:t>
            </a:r>
            <a:r>
              <a:rPr lang="tr-TR" kern="100" dirty="0">
                <a:effectLst/>
                <a:latin typeface="Aptos" panose="020B0004020202020204" pitchFamily="34" charset="0"/>
                <a:ea typeface="Aptos" panose="020B0004020202020204" pitchFamily="34" charset="0"/>
                <a:cs typeface="Times New Roman" panose="02020603050405020304" pitchFamily="18" charset="0"/>
              </a:rPr>
              <a:t>,</a:t>
            </a:r>
            <a:endParaRPr lang="tr-CY"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just">
              <a:buFontTx/>
              <a:buChar char="-"/>
            </a:pPr>
            <a:r>
              <a:rPr lang="tr-CY" kern="100" dirty="0">
                <a:effectLst/>
                <a:latin typeface="Aptos" panose="020B0004020202020204" pitchFamily="34" charset="0"/>
                <a:ea typeface="Aptos" panose="020B0004020202020204" pitchFamily="34" charset="0"/>
                <a:cs typeface="Times New Roman" panose="02020603050405020304" pitchFamily="18" charset="0"/>
              </a:rPr>
              <a:t>Neler yapıldı</a:t>
            </a:r>
            <a:r>
              <a:rPr lang="tr-CY" kern="100" dirty="0">
                <a:latin typeface="Aptos" panose="020B0004020202020204" pitchFamily="34" charset="0"/>
                <a:ea typeface="Aptos" panose="020B0004020202020204" pitchFamily="34" charset="0"/>
                <a:cs typeface="Times New Roman" panose="02020603050405020304" pitchFamily="18" charset="0"/>
              </a:rPr>
              <a:t>?</a:t>
            </a:r>
            <a:r>
              <a:rPr lang="tr-CY" kern="100" dirty="0">
                <a:effectLst/>
                <a:latin typeface="Aptos" panose="020B0004020202020204" pitchFamily="34" charset="0"/>
                <a:ea typeface="Aptos" panose="020B0004020202020204" pitchFamily="34" charset="0"/>
                <a:cs typeface="Times New Roman" panose="02020603050405020304" pitchFamily="18" charset="0"/>
              </a:rPr>
              <a:t> </a:t>
            </a:r>
          </a:p>
          <a:p>
            <a:pPr marL="742950" lvl="1" indent="-285750" algn="just">
              <a:buFontTx/>
              <a:buChar char="-"/>
            </a:pPr>
            <a:r>
              <a:rPr lang="tr-CY" kern="100" dirty="0">
                <a:latin typeface="Aptos" panose="020B0004020202020204" pitchFamily="34" charset="0"/>
                <a:ea typeface="Aptos" panose="020B0004020202020204" pitchFamily="34" charset="0"/>
                <a:cs typeface="Times New Roman" panose="02020603050405020304" pitchFamily="18" charset="0"/>
              </a:rPr>
              <a:t>Ders koordinatörlükleri oluşturuldu</a:t>
            </a:r>
          </a:p>
          <a:p>
            <a:pPr marL="285750" indent="-285750" algn="just">
              <a:buFontTx/>
              <a:buChar char="-"/>
            </a:pPr>
            <a:r>
              <a:rPr lang="tr-CY" b="1" kern="100" dirty="0">
                <a:effectLst/>
                <a:latin typeface="Aptos" panose="020B0004020202020204" pitchFamily="34" charset="0"/>
                <a:ea typeface="Aptos" panose="020B0004020202020204" pitchFamily="34" charset="0"/>
                <a:cs typeface="Times New Roman" panose="02020603050405020304" pitchFamily="18" charset="0"/>
              </a:rPr>
              <a:t>AMAÇ</a:t>
            </a:r>
            <a:endParaRPr lang="tr-CY" kern="100" dirty="0">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buFontTx/>
              <a:buChar char="-"/>
            </a:pPr>
            <a:r>
              <a:rPr lang="tr-CY" kern="100" dirty="0">
                <a:effectLst/>
                <a:latin typeface="Aptos" panose="020B0004020202020204" pitchFamily="34" charset="0"/>
                <a:ea typeface="Aptos" panose="020B0004020202020204" pitchFamily="34" charset="0"/>
                <a:cs typeface="Times New Roman" panose="02020603050405020304" pitchFamily="18" charset="0"/>
              </a:rPr>
              <a:t>Aynı dersi alan farklı gruplara aynı içeriği ulaştırmak,</a:t>
            </a:r>
          </a:p>
          <a:p>
            <a:pPr marL="742950" lvl="1" indent="-285750" algn="just">
              <a:buFontTx/>
              <a:buChar char="-"/>
            </a:pPr>
            <a:r>
              <a:rPr lang="tr-CY" kern="100" dirty="0">
                <a:latin typeface="Aptos" panose="020B0004020202020204" pitchFamily="34" charset="0"/>
                <a:ea typeface="Aptos" panose="020B0004020202020204" pitchFamily="34" charset="0"/>
                <a:cs typeface="Times New Roman" panose="02020603050405020304" pitchFamily="18" charset="0"/>
              </a:rPr>
              <a:t>Disiplinlerarası çalışma ortamı oluşturmak,</a:t>
            </a:r>
          </a:p>
          <a:p>
            <a:pPr marL="742950" lvl="1" indent="-285750" algn="just">
              <a:buFontTx/>
              <a:buChar char="-"/>
            </a:pPr>
            <a:r>
              <a:rPr lang="tr-CY" kern="100" dirty="0">
                <a:effectLst/>
                <a:latin typeface="Aptos" panose="020B0004020202020204" pitchFamily="34" charset="0"/>
                <a:ea typeface="Aptos" panose="020B0004020202020204" pitchFamily="34" charset="0"/>
                <a:cs typeface="Times New Roman" panose="02020603050405020304" pitchFamily="18" charset="0"/>
              </a:rPr>
              <a:t>Aynı içeriği farklı gruplara aynı değerlendirmeyi yapmak,</a:t>
            </a:r>
          </a:p>
          <a:p>
            <a:pPr marL="285750" indent="-285750" algn="just">
              <a:buFontTx/>
              <a:buChar char="-"/>
              <a:defRPr/>
            </a:pPr>
            <a:r>
              <a:rPr lang="tr-CY" b="1" dirty="0"/>
              <a:t>Üniversite-Sanayi İşbirlikleri</a:t>
            </a:r>
            <a:r>
              <a:rPr lang="tr-CY" dirty="0"/>
              <a:t> Çalışmaları </a:t>
            </a:r>
            <a:r>
              <a:rPr kumimoji="0" lang="tr-CY" b="0" i="0" u="none" strike="noStrike" kern="100" cap="none" spc="0" normalizeH="0" baseline="0" noProof="0" dirty="0">
                <a:ln>
                  <a:noFill/>
                </a:ln>
                <a:solidFill>
                  <a:srgbClr val="3E3E3E"/>
                </a:solidFill>
                <a:effectLst/>
                <a:uLnTx/>
                <a:uFillTx/>
                <a:latin typeface="Aptos" panose="020B0004020202020204" pitchFamily="34" charset="0"/>
                <a:ea typeface="Aptos" panose="020B0004020202020204" pitchFamily="34" charset="0"/>
                <a:cs typeface="Times New Roman" panose="02020603050405020304" pitchFamily="18" charset="0"/>
              </a:rPr>
              <a:t>Ocak 2025 başı itibarıyla başladı</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tr-CY" b="0" i="0" u="none" strike="noStrike" kern="100" cap="none" spc="0" normalizeH="0" baseline="0" noProof="0" dirty="0">
                <a:ln>
                  <a:noFill/>
                </a:ln>
                <a:solidFill>
                  <a:srgbClr val="3E3E3E"/>
                </a:solidFill>
                <a:effectLst/>
                <a:uLnTx/>
                <a:uFillTx/>
                <a:latin typeface="Aptos" panose="020B0004020202020204" pitchFamily="34" charset="0"/>
                <a:ea typeface="Aptos" panose="020B0004020202020204" pitchFamily="34" charset="0"/>
                <a:cs typeface="Times New Roman" panose="02020603050405020304" pitchFamily="18" charset="0"/>
              </a:rPr>
              <a:t>Neler yapıldı? </a:t>
            </a:r>
          </a:p>
          <a:p>
            <a:pPr marL="742950" marR="0" lvl="1" indent="-285750" algn="just" defTabSz="914400" rtl="0" eaLnBrk="1" fontAlgn="auto" latinLnBrk="0" hangingPunct="1">
              <a:lnSpc>
                <a:spcPct val="100000"/>
              </a:lnSpc>
              <a:spcBef>
                <a:spcPts val="0"/>
              </a:spcBef>
              <a:spcAft>
                <a:spcPts val="0"/>
              </a:spcAft>
              <a:buClrTx/>
              <a:buSzTx/>
              <a:buFontTx/>
              <a:buChar char="-"/>
              <a:tabLst/>
              <a:defRPr/>
            </a:pPr>
            <a:r>
              <a:rPr kumimoji="0" lang="tr-CY" b="0" i="0" u="none" strike="noStrike" kern="100" cap="none" spc="0" normalizeH="0" baseline="0" noProof="0" dirty="0">
                <a:ln>
                  <a:noFill/>
                </a:ln>
                <a:solidFill>
                  <a:srgbClr val="3E3E3E"/>
                </a:solidFill>
                <a:effectLst/>
                <a:uLnTx/>
                <a:uFillTx/>
                <a:latin typeface="Aptos" panose="020B0004020202020204" pitchFamily="34" charset="0"/>
                <a:ea typeface="Aptos" panose="020B0004020202020204" pitchFamily="34" charset="0"/>
                <a:cs typeface="Times New Roman" panose="02020603050405020304" pitchFamily="18" charset="0"/>
              </a:rPr>
              <a:t>Üniversite-Sanayi İşbirlikleri temas grubu oluşturuldu</a:t>
            </a:r>
          </a:p>
          <a:p>
            <a:pPr marL="1200150" marR="0" lvl="2" indent="-285750" algn="just" defTabSz="914400" rtl="0" eaLnBrk="1" fontAlgn="auto" latinLnBrk="0" hangingPunct="1">
              <a:lnSpc>
                <a:spcPct val="100000"/>
              </a:lnSpc>
              <a:spcBef>
                <a:spcPts val="0"/>
              </a:spcBef>
              <a:spcAft>
                <a:spcPts val="0"/>
              </a:spcAft>
              <a:buClrTx/>
              <a:buSzTx/>
              <a:buFontTx/>
              <a:buChar char="-"/>
              <a:tabLst/>
              <a:defRPr/>
            </a:pPr>
            <a:r>
              <a:rPr kumimoji="0" lang="tr-CY" b="0" i="0" u="none" strike="noStrike" kern="100" cap="none" spc="0" normalizeH="0" baseline="0" noProof="0" dirty="0">
                <a:ln>
                  <a:noFill/>
                </a:ln>
                <a:solidFill>
                  <a:srgbClr val="3E3E3E"/>
                </a:solidFill>
                <a:effectLst/>
                <a:uLnTx/>
                <a:uFillTx/>
                <a:latin typeface="Aptos" panose="020B0004020202020204" pitchFamily="34" charset="0"/>
                <a:ea typeface="Aptos" panose="020B0004020202020204" pitchFamily="34" charset="0"/>
                <a:cs typeface="Times New Roman" panose="02020603050405020304" pitchFamily="18" charset="0"/>
              </a:rPr>
              <a:t>Prof. Dr. Filiz Ersöz, Prof. Dr. Mustafa Kurt, Dr. Öğretim Üyesi Orhan Gerdan</a:t>
            </a:r>
          </a:p>
          <a:p>
            <a:pPr marL="1200150" marR="0" lvl="2" indent="-285750" algn="just" defTabSz="914400" rtl="0" eaLnBrk="1" fontAlgn="auto" latinLnBrk="0" hangingPunct="1">
              <a:lnSpc>
                <a:spcPct val="100000"/>
              </a:lnSpc>
              <a:spcBef>
                <a:spcPts val="0"/>
              </a:spcBef>
              <a:spcAft>
                <a:spcPts val="0"/>
              </a:spcAft>
              <a:buClrTx/>
              <a:buSzTx/>
              <a:buFontTx/>
              <a:buChar char="-"/>
              <a:tabLst/>
              <a:defRPr/>
            </a:pPr>
            <a:r>
              <a:rPr kumimoji="0" lang="tr-CY" b="0" i="0" u="none" strike="noStrike" kern="100" cap="none" spc="0" normalizeH="0" baseline="0" noProof="0" dirty="0">
                <a:ln>
                  <a:noFill/>
                </a:ln>
                <a:solidFill>
                  <a:srgbClr val="3E3E3E"/>
                </a:solidFill>
                <a:effectLst/>
                <a:uLnTx/>
                <a:uFillTx/>
                <a:latin typeface="Aptos" panose="020B0004020202020204" pitchFamily="34" charset="0"/>
                <a:ea typeface="Aptos" panose="020B0004020202020204" pitchFamily="34" charset="0"/>
                <a:cs typeface="Times New Roman" panose="02020603050405020304" pitchFamily="18" charset="0"/>
              </a:rPr>
              <a:t>Prof. Dr. Arif Demir</a:t>
            </a:r>
          </a:p>
          <a:p>
            <a:pPr>
              <a:buClr>
                <a:srgbClr val="000000"/>
              </a:buClr>
            </a:pPr>
            <a:endParaRPr lang="az-Latn-AZ"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1953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
            <a:extLst>
              <a:ext uri="{FF2B5EF4-FFF2-40B4-BE49-F238E27FC236}">
                <a16:creationId xmlns:a16="http://schemas.microsoft.com/office/drawing/2014/main" id="{D2D08C10-8B98-483E-8A06-EB69540DDC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44" y="0"/>
            <a:ext cx="12192000" cy="6860031"/>
          </a:xfrm>
          <a:prstGeom prst="rect">
            <a:avLst/>
          </a:prstGeom>
        </p:spPr>
      </p:pic>
      <p:sp>
        <p:nvSpPr>
          <p:cNvPr id="2" name="Dikdörtgen 1">
            <a:extLst>
              <a:ext uri="{FF2B5EF4-FFF2-40B4-BE49-F238E27FC236}">
                <a16:creationId xmlns:a16="http://schemas.microsoft.com/office/drawing/2014/main" id="{15469BA6-58AC-AF67-F3BF-A12C3EC02A15}"/>
              </a:ext>
            </a:extLst>
          </p:cNvPr>
          <p:cNvSpPr/>
          <p:nvPr/>
        </p:nvSpPr>
        <p:spPr>
          <a:xfrm>
            <a:off x="2451129" y="268328"/>
            <a:ext cx="7160654" cy="707886"/>
          </a:xfrm>
          <a:prstGeom prst="rect">
            <a:avLst/>
          </a:prstGeom>
        </p:spPr>
        <p:txBody>
          <a:bodyPr wrap="square">
            <a:spAutoFit/>
          </a:bodyPr>
          <a:lstStyle/>
          <a:p>
            <a:pPr algn="ctr">
              <a:defRPr/>
            </a:pPr>
            <a:r>
              <a:rPr lang="az-Latn-AZ" sz="2000" b="1" dirty="0">
                <a:solidFill>
                  <a:srgbClr val="860000"/>
                </a:solidFill>
                <a:latin typeface="Arial (Başlık)"/>
                <a:cs typeface="Arial"/>
              </a:rPr>
              <a:t>MÜHENDİSLİK FAKÜLTESİ</a:t>
            </a:r>
            <a:endParaRPr lang="tr-CY" sz="2000" b="1" dirty="0">
              <a:solidFill>
                <a:srgbClr val="860000"/>
              </a:solidFill>
              <a:latin typeface="Arial (Başlık)"/>
              <a:cs typeface="Arial"/>
            </a:endParaRPr>
          </a:p>
          <a:p>
            <a:pPr algn="ctr">
              <a:defRPr/>
            </a:pPr>
            <a:r>
              <a:rPr lang="tr-CY" sz="2000" b="1" dirty="0">
                <a:solidFill>
                  <a:srgbClr val="860000"/>
                </a:solidFill>
                <a:latin typeface="Arial (Başlık)"/>
                <a:cs typeface="Arial"/>
              </a:rPr>
              <a:t>Üniversite-Sanayi İşbirlikleri Kapsamında Ziyaretler</a:t>
            </a:r>
            <a:endParaRPr lang="tr-TR" sz="2000" b="1" dirty="0">
              <a:solidFill>
                <a:srgbClr val="860000"/>
              </a:solidFill>
              <a:latin typeface="Arial (Başlık)"/>
              <a:cs typeface="Arial"/>
            </a:endParaRPr>
          </a:p>
        </p:txBody>
      </p:sp>
      <p:sp>
        <p:nvSpPr>
          <p:cNvPr id="20" name="Metin kutusu 19">
            <a:extLst>
              <a:ext uri="{FF2B5EF4-FFF2-40B4-BE49-F238E27FC236}">
                <a16:creationId xmlns:a16="http://schemas.microsoft.com/office/drawing/2014/main" id="{DEFEBF71-790E-4AA5-9D46-7B43DD09B033}"/>
              </a:ext>
            </a:extLst>
          </p:cNvPr>
          <p:cNvSpPr txBox="1"/>
          <p:nvPr/>
        </p:nvSpPr>
        <p:spPr>
          <a:xfrm>
            <a:off x="37945" y="1265371"/>
            <a:ext cx="11328935" cy="2800767"/>
          </a:xfrm>
          <a:prstGeom prst="rect">
            <a:avLst/>
          </a:prstGeom>
          <a:noFill/>
          <a:effectLst>
            <a:softEdge rad="12700"/>
          </a:effectLst>
        </p:spPr>
        <p:txBody>
          <a:bodyPr wrap="square">
            <a:spAutoFit/>
          </a:bodyPr>
          <a:lstStyle/>
          <a:p>
            <a:pPr marL="742950" marR="0" lvl="1" indent="-285750" algn="just" defTabSz="914400" rtl="0" eaLnBrk="1" fontAlgn="auto" latinLnBrk="0" hangingPunct="1">
              <a:lnSpc>
                <a:spcPct val="100000"/>
              </a:lnSpc>
              <a:spcBef>
                <a:spcPts val="0"/>
              </a:spcBef>
              <a:spcAft>
                <a:spcPts val="0"/>
              </a:spcAft>
              <a:buClrTx/>
              <a:buSzTx/>
              <a:buFontTx/>
              <a:buChar char="-"/>
              <a:tabLst/>
              <a:defRPr/>
            </a:pPr>
            <a:r>
              <a:rPr lang="tr-TR" sz="1600" dirty="0">
                <a:effectLst/>
                <a:ea typeface="Times New Roman" panose="02020603050405020304" pitchFamily="18" charset="0"/>
              </a:rPr>
              <a:t>Üniversite ile </a:t>
            </a:r>
            <a:r>
              <a:rPr lang="tr-TR" sz="1600" b="1" dirty="0">
                <a:effectLst/>
                <a:ea typeface="Times New Roman" panose="02020603050405020304" pitchFamily="18" charset="0"/>
              </a:rPr>
              <a:t>TUSAŞ</a:t>
            </a:r>
            <a:r>
              <a:rPr lang="tr-TR" sz="1600" dirty="0">
                <a:effectLst/>
                <a:ea typeface="Times New Roman" panose="02020603050405020304" pitchFamily="18" charset="0"/>
              </a:rPr>
              <a:t> arasında eğitim, öğretim ve araştırmaya ilişkin iş birliği koşullarını düzenlemek, lisansüstü eğitime yönelik ortak tez ve proje çalışmaları gerçekleştirmek, öğrencilerin </a:t>
            </a:r>
            <a:r>
              <a:rPr lang="tr-TR" sz="1600" dirty="0" err="1">
                <a:effectLst/>
                <a:ea typeface="Times New Roman" panose="02020603050405020304" pitchFamily="18" charset="0"/>
              </a:rPr>
              <a:t>TUSAŞ’ın</a:t>
            </a:r>
            <a:r>
              <a:rPr lang="tr-TR" sz="1600" dirty="0">
                <a:effectLst/>
                <a:ea typeface="Times New Roman" panose="02020603050405020304" pitchFamily="18" charset="0"/>
              </a:rPr>
              <a:t> laboratuvar ve teçhizat alt yapısı ile tesislerini kullanarak Lisans-Yüksek Lisans ve Doktora gibi akademik çalışmalar yapabilmelerine yönelik esasları kapsayan sözleşme imzalanmıştır.</a:t>
            </a:r>
          </a:p>
          <a:p>
            <a:pPr marL="742950" marR="0" lvl="1" indent="-285750" algn="just" defTabSz="914400" rtl="0" eaLnBrk="1" fontAlgn="auto" latinLnBrk="0" hangingPunct="1">
              <a:lnSpc>
                <a:spcPct val="100000"/>
              </a:lnSpc>
              <a:spcBef>
                <a:spcPts val="0"/>
              </a:spcBef>
              <a:spcAft>
                <a:spcPts val="0"/>
              </a:spcAft>
              <a:buClrTx/>
              <a:buSzTx/>
              <a:buFontTx/>
              <a:buChar char="-"/>
              <a:tabLst/>
              <a:defRPr/>
            </a:pPr>
            <a:r>
              <a:rPr lang="tr-TR" sz="1600" b="0" i="0" dirty="0">
                <a:solidFill>
                  <a:srgbClr val="000000"/>
                </a:solidFill>
                <a:effectLst/>
              </a:rPr>
              <a:t>Ankara Sanayi Odası 35. Meslek Komitesi Bilgisayar Yazılımları Sanayi koordinasyonunda düzenlenen “İkinci Yüzyılda Yazılımın Geleceği Zirvesi”, konferansına katılım sağlanmıştır</a:t>
            </a:r>
          </a:p>
          <a:p>
            <a:pPr marL="742950" marR="0" lvl="1" indent="-285750" algn="just" defTabSz="914400" rtl="0" eaLnBrk="1" fontAlgn="auto" latinLnBrk="0" hangingPunct="1">
              <a:lnSpc>
                <a:spcPct val="100000"/>
              </a:lnSpc>
              <a:spcBef>
                <a:spcPts val="0"/>
              </a:spcBef>
              <a:spcAft>
                <a:spcPts val="0"/>
              </a:spcAft>
              <a:buClrTx/>
              <a:buSzTx/>
              <a:buFontTx/>
              <a:buChar char="-"/>
              <a:tabLst/>
              <a:defRPr/>
            </a:pPr>
            <a:r>
              <a:rPr lang="tr-TR" sz="1600" dirty="0">
                <a:solidFill>
                  <a:srgbClr val="000000"/>
                </a:solidFill>
              </a:rPr>
              <a:t>Fakültemiz Dekanı ve Öğretim Üyelerinin katılımlarıyla, </a:t>
            </a:r>
            <a:r>
              <a:rPr lang="tr-TR" sz="1600" b="1" dirty="0">
                <a:solidFill>
                  <a:srgbClr val="000000"/>
                </a:solidFill>
              </a:rPr>
              <a:t>Karabük Üniversitesi </a:t>
            </a:r>
            <a:r>
              <a:rPr lang="tr-TR" sz="1600" dirty="0">
                <a:solidFill>
                  <a:srgbClr val="000000"/>
                </a:solidFill>
              </a:rPr>
              <a:t>ziyaretimiz gerçekleşmiştir.</a:t>
            </a:r>
          </a:p>
          <a:p>
            <a:pPr marL="742950" marR="0" lvl="1" indent="-285750" algn="just" defTabSz="914400" rtl="0" eaLnBrk="1" fontAlgn="auto" latinLnBrk="0" hangingPunct="1">
              <a:lnSpc>
                <a:spcPct val="100000"/>
              </a:lnSpc>
              <a:spcBef>
                <a:spcPts val="0"/>
              </a:spcBef>
              <a:spcAft>
                <a:spcPts val="0"/>
              </a:spcAft>
              <a:buClrTx/>
              <a:buSzTx/>
              <a:buFontTx/>
              <a:buChar char="-"/>
              <a:tabLst/>
              <a:defRPr/>
            </a:pPr>
            <a:r>
              <a:rPr lang="tr-TR" sz="1600" dirty="0">
                <a:solidFill>
                  <a:srgbClr val="000000"/>
                </a:solidFill>
              </a:rPr>
              <a:t>Fakültemiz Öğretim Üyelerinin katılımıyla </a:t>
            </a:r>
            <a:r>
              <a:rPr lang="tr-TR" sz="1600" b="1" dirty="0">
                <a:solidFill>
                  <a:srgbClr val="000000"/>
                </a:solidFill>
              </a:rPr>
              <a:t>MEKSİS</a:t>
            </a:r>
            <a:r>
              <a:rPr lang="tr-TR" sz="1600" dirty="0">
                <a:solidFill>
                  <a:srgbClr val="000000"/>
                </a:solidFill>
              </a:rPr>
              <a:t> Firma ziyareti yapılmış ve işbirlikleri ile ilgili görüşmeler yapılmıştır.</a:t>
            </a:r>
            <a:endParaRPr lang="tr-TR" sz="1600" b="0" i="0" dirty="0">
              <a:solidFill>
                <a:srgbClr val="000000"/>
              </a:solidFill>
              <a:effectLst/>
            </a:endParaRPr>
          </a:p>
          <a:p>
            <a:pPr marL="742950" lvl="1" indent="-285750" algn="just">
              <a:buFontTx/>
              <a:buChar char="-"/>
              <a:defRPr/>
            </a:pPr>
            <a:r>
              <a:rPr lang="tr-TR" sz="1600" dirty="0">
                <a:solidFill>
                  <a:srgbClr val="000000"/>
                </a:solidFill>
              </a:rPr>
              <a:t>Fakültemiz Bölüm </a:t>
            </a:r>
            <a:r>
              <a:rPr lang="tr-CY" sz="1600" dirty="0">
                <a:solidFill>
                  <a:srgbClr val="000000"/>
                </a:solidFill>
              </a:rPr>
              <a:t>öğretim üyeleri</a:t>
            </a:r>
            <a:r>
              <a:rPr lang="tr-TR" sz="1600" dirty="0">
                <a:solidFill>
                  <a:srgbClr val="000000"/>
                </a:solidFill>
              </a:rPr>
              <a:t> tarafından, </a:t>
            </a:r>
            <a:r>
              <a:rPr lang="tr-TR" sz="1600" b="1" dirty="0">
                <a:solidFill>
                  <a:srgbClr val="000000"/>
                </a:solidFill>
              </a:rPr>
              <a:t>DORA</a:t>
            </a:r>
            <a:r>
              <a:rPr lang="tr-TR" sz="1600" dirty="0">
                <a:solidFill>
                  <a:srgbClr val="000000"/>
                </a:solidFill>
              </a:rPr>
              <a:t> Makine, </a:t>
            </a:r>
            <a:r>
              <a:rPr kumimoji="0" lang="tr-TR" sz="1600" b="0" i="0" u="none" strike="noStrike" kern="1200" cap="none" spc="0" normalizeH="0" baseline="0" noProof="0" dirty="0">
                <a:ln>
                  <a:noFill/>
                </a:ln>
                <a:solidFill>
                  <a:srgbClr val="000000"/>
                </a:solidFill>
                <a:effectLst/>
                <a:uLnTx/>
                <a:uFillTx/>
                <a:latin typeface="Calibri" panose="020F0502020204030204"/>
                <a:ea typeface="+mn-ea"/>
                <a:cs typeface="+mn-cs"/>
              </a:rPr>
              <a:t>Milli İstihbarat Akademisi, </a:t>
            </a:r>
            <a:r>
              <a:rPr kumimoji="0" lang="tr-TR" sz="1600" b="1" i="0" u="none" strike="noStrike" kern="1200" cap="none" spc="0" normalizeH="0" baseline="0" noProof="0" dirty="0">
                <a:ln>
                  <a:noFill/>
                </a:ln>
                <a:solidFill>
                  <a:srgbClr val="000000"/>
                </a:solidFill>
                <a:effectLst/>
                <a:uLnTx/>
                <a:uFillTx/>
                <a:latin typeface="Calibri" panose="020F0502020204030204"/>
                <a:ea typeface="+mn-ea"/>
                <a:cs typeface="+mn-cs"/>
              </a:rPr>
              <a:t>VİTALEN</a:t>
            </a:r>
            <a:r>
              <a:rPr kumimoji="0" lang="tr-TR" sz="1600" b="0" i="0" u="none" strike="noStrike" kern="1200" cap="none" spc="0" normalizeH="0" baseline="0" noProof="0" dirty="0">
                <a:ln>
                  <a:noFill/>
                </a:ln>
                <a:solidFill>
                  <a:srgbClr val="000000"/>
                </a:solidFill>
                <a:effectLst/>
                <a:uLnTx/>
                <a:uFillTx/>
                <a:latin typeface="Calibri" panose="020F0502020204030204"/>
                <a:ea typeface="+mn-ea"/>
                <a:cs typeface="+mn-cs"/>
              </a:rPr>
              <a:t> Firma</a:t>
            </a:r>
            <a:r>
              <a:rPr lang="tr-TR" sz="1600" dirty="0" err="1">
                <a:solidFill>
                  <a:srgbClr val="000000"/>
                </a:solidFill>
                <a:latin typeface="Calibri" panose="020F0502020204030204"/>
              </a:rPr>
              <a:t>sı</a:t>
            </a:r>
            <a:r>
              <a:rPr lang="tr-TR" sz="1600" dirty="0">
                <a:solidFill>
                  <a:srgbClr val="000000"/>
                </a:solidFill>
                <a:latin typeface="Calibri" panose="020F0502020204030204"/>
              </a:rPr>
              <a:t>, Hacettepe </a:t>
            </a:r>
            <a:r>
              <a:rPr lang="tr-TR" sz="1600" dirty="0" err="1">
                <a:solidFill>
                  <a:srgbClr val="000000"/>
                </a:solidFill>
                <a:latin typeface="Calibri" panose="020F0502020204030204"/>
              </a:rPr>
              <a:t>Ünv</a:t>
            </a:r>
            <a:r>
              <a:rPr lang="tr-TR" sz="1600" dirty="0">
                <a:solidFill>
                  <a:srgbClr val="000000"/>
                </a:solidFill>
                <a:latin typeface="Calibri" panose="020F0502020204030204"/>
              </a:rPr>
              <a:t>. Tanıtım Programı, Cumhurbaşkanlığı Dijital Dön</a:t>
            </a:r>
            <a:r>
              <a:rPr lang="tr-CY" sz="1600" dirty="0">
                <a:solidFill>
                  <a:srgbClr val="000000"/>
                </a:solidFill>
                <a:latin typeface="Calibri" panose="020F0502020204030204"/>
              </a:rPr>
              <a:t>ü</a:t>
            </a:r>
            <a:r>
              <a:rPr lang="tr-TR" sz="1600" dirty="0">
                <a:solidFill>
                  <a:srgbClr val="000000"/>
                </a:solidFill>
                <a:latin typeface="Calibri" panose="020F0502020204030204"/>
              </a:rPr>
              <a:t>şüm Ofis ziyareti, Liselere söyleşi programları,</a:t>
            </a:r>
            <a:r>
              <a:rPr lang="tr-CY" sz="1600" dirty="0">
                <a:solidFill>
                  <a:srgbClr val="000000"/>
                </a:solidFill>
                <a:latin typeface="Calibri" panose="020F0502020204030204"/>
              </a:rPr>
              <a:t> </a:t>
            </a:r>
            <a:r>
              <a:rPr lang="tr-TR" sz="1600" b="1" dirty="0">
                <a:solidFill>
                  <a:srgbClr val="000000"/>
                </a:solidFill>
                <a:latin typeface="Calibri" panose="020F0502020204030204"/>
              </a:rPr>
              <a:t>SET-A</a:t>
            </a:r>
            <a:r>
              <a:rPr lang="tr-TR" sz="1600" dirty="0">
                <a:solidFill>
                  <a:srgbClr val="000000"/>
                </a:solidFill>
                <a:latin typeface="Calibri" panose="020F0502020204030204"/>
              </a:rPr>
              <a:t> Makine ziyareti vb. firma ziyaretleri yapılmış ve peri</a:t>
            </a:r>
            <a:r>
              <a:rPr lang="tr-CY" sz="1600" dirty="0">
                <a:solidFill>
                  <a:srgbClr val="000000"/>
                </a:solidFill>
                <a:latin typeface="Calibri" panose="020F0502020204030204"/>
              </a:rPr>
              <a:t>y</a:t>
            </a:r>
            <a:r>
              <a:rPr lang="tr-TR" sz="1600" dirty="0">
                <a:solidFill>
                  <a:srgbClr val="000000"/>
                </a:solidFill>
                <a:latin typeface="Calibri" panose="020F0502020204030204"/>
              </a:rPr>
              <a:t>odik olarak yapılmaya devam etmektedir.</a:t>
            </a:r>
            <a:endParaRPr lang="tr-CY" sz="1600" dirty="0">
              <a:solidFill>
                <a:srgbClr val="000000"/>
              </a:solidFill>
              <a:latin typeface="Calibri" panose="020F0502020204030204"/>
            </a:endParaRPr>
          </a:p>
          <a:p>
            <a:pPr marL="742950" lvl="1" indent="-285750" algn="just">
              <a:buFontTx/>
              <a:buChar char="-"/>
              <a:defRPr/>
            </a:pPr>
            <a:r>
              <a:rPr lang="tr-CY" sz="1600" b="1" dirty="0">
                <a:solidFill>
                  <a:srgbClr val="000000"/>
                </a:solidFill>
                <a:latin typeface="Calibri" panose="020F0502020204030204"/>
              </a:rPr>
              <a:t>Günhan</a:t>
            </a:r>
            <a:r>
              <a:rPr lang="tr-CY" sz="1600" dirty="0">
                <a:solidFill>
                  <a:srgbClr val="000000"/>
                </a:solidFill>
                <a:latin typeface="Calibri" panose="020F0502020204030204"/>
              </a:rPr>
              <a:t> Alüminyum’da </a:t>
            </a:r>
            <a:r>
              <a:rPr lang="tr-CY" sz="1600" b="1" dirty="0">
                <a:solidFill>
                  <a:srgbClr val="000000"/>
                </a:solidFill>
                <a:latin typeface="Calibri" panose="020F0502020204030204"/>
              </a:rPr>
              <a:t>Proje Geliştirme Ofisi</a:t>
            </a:r>
            <a:r>
              <a:rPr lang="tr-CY" sz="1600" dirty="0">
                <a:solidFill>
                  <a:srgbClr val="000000"/>
                </a:solidFill>
                <a:latin typeface="Calibri" panose="020F0502020204030204"/>
              </a:rPr>
              <a:t> açıldı.</a:t>
            </a:r>
            <a:endParaRPr lang="tr-TR" sz="1600" dirty="0">
              <a:solidFill>
                <a:srgbClr val="000000"/>
              </a:solidFill>
            </a:endParaRPr>
          </a:p>
        </p:txBody>
      </p:sp>
      <p:pic>
        <p:nvPicPr>
          <p:cNvPr id="4" name="Resim 3">
            <a:extLst>
              <a:ext uri="{FF2B5EF4-FFF2-40B4-BE49-F238E27FC236}">
                <a16:creationId xmlns:a16="http://schemas.microsoft.com/office/drawing/2014/main" id="{05040AA7-B277-E149-7FC5-A71C318BB147}"/>
              </a:ext>
            </a:extLst>
          </p:cNvPr>
          <p:cNvPicPr>
            <a:picLocks noChangeAspect="1"/>
          </p:cNvPicPr>
          <p:nvPr/>
        </p:nvPicPr>
        <p:blipFill>
          <a:blip r:embed="rId3"/>
          <a:stretch>
            <a:fillRect/>
          </a:stretch>
        </p:blipFill>
        <p:spPr>
          <a:xfrm>
            <a:off x="570035" y="4109073"/>
            <a:ext cx="2220788" cy="2189944"/>
          </a:xfrm>
          <a:prstGeom prst="rect">
            <a:avLst/>
          </a:prstGeom>
        </p:spPr>
      </p:pic>
      <p:pic>
        <p:nvPicPr>
          <p:cNvPr id="7" name="Resim 6">
            <a:extLst>
              <a:ext uri="{FF2B5EF4-FFF2-40B4-BE49-F238E27FC236}">
                <a16:creationId xmlns:a16="http://schemas.microsoft.com/office/drawing/2014/main" id="{D5B53A65-6F7C-3AA2-21D4-3D92044D87CB}"/>
              </a:ext>
            </a:extLst>
          </p:cNvPr>
          <p:cNvPicPr>
            <a:picLocks noChangeAspect="1"/>
          </p:cNvPicPr>
          <p:nvPr/>
        </p:nvPicPr>
        <p:blipFill>
          <a:blip r:embed="rId4"/>
          <a:stretch>
            <a:fillRect/>
          </a:stretch>
        </p:blipFill>
        <p:spPr>
          <a:xfrm>
            <a:off x="9231239" y="3849806"/>
            <a:ext cx="2145896" cy="2102978"/>
          </a:xfrm>
          <a:prstGeom prst="rect">
            <a:avLst/>
          </a:prstGeom>
        </p:spPr>
      </p:pic>
      <p:pic>
        <p:nvPicPr>
          <p:cNvPr id="9" name="Resim 8">
            <a:extLst>
              <a:ext uri="{FF2B5EF4-FFF2-40B4-BE49-F238E27FC236}">
                <a16:creationId xmlns:a16="http://schemas.microsoft.com/office/drawing/2014/main" id="{7F63DF45-8B1F-1618-1CD2-BFD95B3C71E8}"/>
              </a:ext>
            </a:extLst>
          </p:cNvPr>
          <p:cNvPicPr>
            <a:picLocks noChangeAspect="1"/>
          </p:cNvPicPr>
          <p:nvPr/>
        </p:nvPicPr>
        <p:blipFill>
          <a:blip r:embed="rId5"/>
          <a:stretch>
            <a:fillRect/>
          </a:stretch>
        </p:blipFill>
        <p:spPr>
          <a:xfrm>
            <a:off x="4974781" y="4040365"/>
            <a:ext cx="2152511" cy="2209089"/>
          </a:xfrm>
          <a:prstGeom prst="rect">
            <a:avLst/>
          </a:prstGeom>
        </p:spPr>
      </p:pic>
      <p:pic>
        <p:nvPicPr>
          <p:cNvPr id="3" name="Resim 2">
            <a:extLst>
              <a:ext uri="{FF2B5EF4-FFF2-40B4-BE49-F238E27FC236}">
                <a16:creationId xmlns:a16="http://schemas.microsoft.com/office/drawing/2014/main" id="{2775C693-11C9-4707-9E6C-7E76FF0AAAFD}"/>
              </a:ext>
            </a:extLst>
          </p:cNvPr>
          <p:cNvPicPr>
            <a:picLocks noChangeAspect="1"/>
          </p:cNvPicPr>
          <p:nvPr/>
        </p:nvPicPr>
        <p:blipFill>
          <a:blip r:embed="rId6"/>
          <a:stretch>
            <a:fillRect/>
          </a:stretch>
        </p:blipFill>
        <p:spPr>
          <a:xfrm>
            <a:off x="2909020" y="4658669"/>
            <a:ext cx="1681163" cy="1090751"/>
          </a:xfrm>
          <a:prstGeom prst="rect">
            <a:avLst/>
          </a:prstGeom>
        </p:spPr>
      </p:pic>
      <p:pic>
        <p:nvPicPr>
          <p:cNvPr id="5" name="Resim 4">
            <a:extLst>
              <a:ext uri="{FF2B5EF4-FFF2-40B4-BE49-F238E27FC236}">
                <a16:creationId xmlns:a16="http://schemas.microsoft.com/office/drawing/2014/main" id="{26EBF2F0-4574-4B7E-AA14-8F4F8CA02092}"/>
              </a:ext>
            </a:extLst>
          </p:cNvPr>
          <p:cNvPicPr>
            <a:picLocks noChangeAspect="1"/>
          </p:cNvPicPr>
          <p:nvPr/>
        </p:nvPicPr>
        <p:blipFill>
          <a:blip r:embed="rId7"/>
          <a:stretch>
            <a:fillRect/>
          </a:stretch>
        </p:blipFill>
        <p:spPr>
          <a:xfrm>
            <a:off x="2713266" y="5488142"/>
            <a:ext cx="2145897" cy="817680"/>
          </a:xfrm>
          <a:prstGeom prst="rect">
            <a:avLst/>
          </a:prstGeom>
        </p:spPr>
      </p:pic>
      <p:pic>
        <p:nvPicPr>
          <p:cNvPr id="8" name="Resim 7">
            <a:extLst>
              <a:ext uri="{FF2B5EF4-FFF2-40B4-BE49-F238E27FC236}">
                <a16:creationId xmlns:a16="http://schemas.microsoft.com/office/drawing/2014/main" id="{D8AC4242-E342-48B8-8861-491B79A5147F}"/>
              </a:ext>
            </a:extLst>
          </p:cNvPr>
          <p:cNvPicPr>
            <a:picLocks noChangeAspect="1"/>
          </p:cNvPicPr>
          <p:nvPr/>
        </p:nvPicPr>
        <p:blipFill>
          <a:blip r:embed="rId8"/>
          <a:stretch>
            <a:fillRect/>
          </a:stretch>
        </p:blipFill>
        <p:spPr>
          <a:xfrm>
            <a:off x="7224211" y="4771991"/>
            <a:ext cx="1744318" cy="1744318"/>
          </a:xfrm>
          <a:prstGeom prst="rect">
            <a:avLst/>
          </a:prstGeom>
        </p:spPr>
      </p:pic>
      <p:pic>
        <p:nvPicPr>
          <p:cNvPr id="11" name="Picture 10" descr="A black and white logo&#10;&#10;AI-generated content may be incorrect.">
            <a:extLst>
              <a:ext uri="{FF2B5EF4-FFF2-40B4-BE49-F238E27FC236}">
                <a16:creationId xmlns:a16="http://schemas.microsoft.com/office/drawing/2014/main" id="{6A0C8E6D-A7A9-AC16-F6E9-6EE447C627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53790" y="3734055"/>
            <a:ext cx="1714739" cy="1152686"/>
          </a:xfrm>
          <a:prstGeom prst="rect">
            <a:avLst/>
          </a:prstGeom>
        </p:spPr>
      </p:pic>
      <p:pic>
        <p:nvPicPr>
          <p:cNvPr id="13" name="Picture 12" descr="A red and white logo&#10;&#10;AI-generated content may be incorrect.">
            <a:extLst>
              <a:ext uri="{FF2B5EF4-FFF2-40B4-BE49-F238E27FC236}">
                <a16:creationId xmlns:a16="http://schemas.microsoft.com/office/drawing/2014/main" id="{0453552E-A3CC-4E3A-48D7-15D90E226B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64635" y="4012577"/>
            <a:ext cx="2095238" cy="761905"/>
          </a:xfrm>
          <a:prstGeom prst="rect">
            <a:avLst/>
          </a:prstGeom>
        </p:spPr>
      </p:pic>
    </p:spTree>
    <p:extLst>
      <p:ext uri="{BB962C8B-B14F-4D97-AF65-F5344CB8AC3E}">
        <p14:creationId xmlns:p14="http://schemas.microsoft.com/office/powerpoint/2010/main" val="20450317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3267</TotalTime>
  <Words>404</Words>
  <Application>Microsoft Office PowerPoint</Application>
  <PresentationFormat>Geniş ekran</PresentationFormat>
  <Paragraphs>44</Paragraphs>
  <Slides>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vt:i4>
      </vt:variant>
    </vt:vector>
  </HeadingPairs>
  <TitlesOfParts>
    <vt:vector size="11" baseType="lpstr">
      <vt:lpstr>Aptos</vt:lpstr>
      <vt:lpstr>Arial</vt:lpstr>
      <vt:lpstr>Arial (Başlık)</vt:lpstr>
      <vt:lpstr>Arial Black</vt:lpstr>
      <vt:lpstr>Calibri</vt:lpstr>
      <vt:lpstr>Calibri Light</vt:lpstr>
      <vt:lpstr>Office Teması</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Koray Solak</dc:creator>
  <cp:lastModifiedBy>Deniz Çelik Güven</cp:lastModifiedBy>
  <cp:revision>147</cp:revision>
  <dcterms:created xsi:type="dcterms:W3CDTF">2023-02-27T06:07:41Z</dcterms:created>
  <dcterms:modified xsi:type="dcterms:W3CDTF">2025-05-27T06:27:27Z</dcterms:modified>
</cp:coreProperties>
</file>