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89" r:id="rId2"/>
    <p:sldId id="3695" r:id="rId3"/>
    <p:sldId id="3701" r:id="rId4"/>
    <p:sldId id="369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z Çelik Güven" initials="DÇG" lastIdx="2" clrIdx="0">
    <p:extLst>
      <p:ext uri="{19B8F6BF-5375-455C-9EA6-DF929625EA0E}">
        <p15:presenceInfo xmlns:p15="http://schemas.microsoft.com/office/powerpoint/2012/main" userId="S::denizcelik.guven@ostimteknik.edu.tr::f0df3be5-4127-464e-813b-28eee774ef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891635"/>
    <a:srgbClr val="FFFFFF"/>
    <a:srgbClr val="E9D2D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7376-CA1A-4900-89AF-143E6462BC57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0F91-E99C-45FF-88A3-2DD0E161DE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30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F333DC-4DE3-7CD1-9DD0-5DE891F02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48680A-2D00-9A33-D767-7FA688F24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6016A-54CF-4DE2-E5E5-73100C2D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6029F1-A2FC-E14B-D216-3CABFDF0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E62D8E-09D1-A8F5-ECF5-5ECF5D8D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2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9EF5F9-1AFB-A957-24AA-6A9AB0D6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B8A2E82-35C5-F11D-FFAE-183DF4532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D35006-32EF-D8FD-44B2-79F6409A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0AA1C-BB72-B62B-B708-E5054695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FDA75A-9D0D-6F62-0FD7-B5C6E38D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8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7C6B2E7-0648-347E-3FEA-1B870ACE5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31FC40C-95D7-2035-A83C-7343BF830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149305-39C1-2C47-51F2-13E09272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772500-DD67-21ED-99FA-33A0F2A5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40563C-0090-199F-FF0A-22EA20BA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26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C3DF4D-55A1-6AEC-5E9D-F37479C3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4B4183-67AC-0212-27F0-06FE2EAC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10E732-27E2-1FD9-4D4E-CAB0AE69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E21C06-F655-EADE-CC9A-D04DF48A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52B909-1F02-EF6F-4E54-FC65CC0D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34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15D92D-9D40-2C95-6A6C-D08A45AF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608D00-AEDB-1CF7-B66A-D51BDDF97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F3A780-AD38-5B45-5B49-5F148E4C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9E53AE-8F99-F24D-8B21-207EACF1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32C192-87AE-6B38-8BE0-D7F2A3DF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34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36BC8D-9FA7-C3BD-70C1-456BEC65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87328C-2E96-37DE-32CD-CA67C01A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A57D43-ECD6-3866-E8B8-81F738394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E1AF367-CB99-B104-3607-416C5E15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70675F-0CAD-B41C-C8E5-2F57EB9A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D0FE478-FFA8-DF06-73B4-198D304C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80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0E4968-BB60-ED23-4A87-4DD88F8F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24146A-2AB9-ADB7-9B18-9E7BAD69B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EAF47A8-A02B-446C-3E51-48D2DA7A1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5511DF4-07BA-29E3-DE67-00BCA3235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BFEC386-9A93-6737-276C-F86980679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497CB63-3BD4-C06D-3084-62344442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0667A61-E683-6AAB-5C6D-292CC9FB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E536BC1-ACA5-BCF0-820C-E9B26E15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79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BF8093-7F33-5A1D-AC5E-82A92F9A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33EFBD0-4D57-AAB5-120F-A8C9D4DB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75C79F6-5DCD-5557-C004-CEE33131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1A718F-A451-7665-5048-C05D6225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94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8428186-36CB-E449-A1A9-E3121984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68713E8-A1BA-CD76-D9B8-DB647DF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2C7909-DD05-E68C-F218-6AA78167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937D0-39DC-D9C3-C2CE-4F3530B9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C3D1C0-DB04-83D1-4CFF-D8461FD86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D2BD93-477C-2145-447D-04F124FEF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EE431BB-F7A6-3E0B-8136-D8F8D9208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17A7E2-E8D6-9B8F-43FE-E583DDCD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1D5B2B-1F3F-4A51-CD4A-D02523BC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32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F15D50-C9B8-9464-0C2B-7698ED10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64F4361-D6D8-3502-9800-CA5816264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400D4A-AEA3-53BC-D2E3-5DCCA0797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5E0AE3-B185-53E5-96CA-4AC1D38C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9F9B7C-16E6-7B3C-D606-EFFF7604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EE9470-E3FD-B2E3-519E-2ACC9141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3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9245AC8-6028-0A4B-51D8-1FCD0043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D2F8BE5-FE59-8D3A-D672-750F665A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E849B6-6655-BCFE-BAF6-7F116FCB2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0390-8BB3-43A8-9F9E-91C91026D9D1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6F3677-DD14-7CD2-3405-8F1375D94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D9FB35-2910-CC01-C670-473169C44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B3A9-4CEA-4B21-88A5-D997CF33A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97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75D0054-24E9-A904-23B1-A60C27E387F2}"/>
              </a:ext>
            </a:extLst>
          </p:cNvPr>
          <p:cNvSpPr txBox="1"/>
          <p:nvPr/>
        </p:nvSpPr>
        <p:spPr>
          <a:xfrm>
            <a:off x="4880267" y="4436037"/>
            <a:ext cx="3797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Dünya Seni Bekliyor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0B503D7-4782-D207-9EA1-B87DBA7439FD}"/>
              </a:ext>
            </a:extLst>
          </p:cNvPr>
          <p:cNvSpPr txBox="1"/>
          <p:nvPr/>
        </p:nvSpPr>
        <p:spPr>
          <a:xfrm>
            <a:off x="2187819" y="4436037"/>
            <a:ext cx="781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ÜNİVERSİTE SIRALAMALARI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UNIVERSITY RANKINGS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10D920-FDEB-8DFE-97A5-6D6CCA2B258E}"/>
              </a:ext>
            </a:extLst>
          </p:cNvPr>
          <p:cNvSpPr txBox="1"/>
          <p:nvPr/>
        </p:nvSpPr>
        <p:spPr>
          <a:xfrm>
            <a:off x="4880267" y="4436037"/>
            <a:ext cx="3797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Dünya Seni Bekliyor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26EF0EE3-8611-21AE-9911-7808D09DB5F9}"/>
              </a:ext>
            </a:extLst>
          </p:cNvPr>
          <p:cNvSpPr txBox="1"/>
          <p:nvPr/>
        </p:nvSpPr>
        <p:spPr>
          <a:xfrm>
            <a:off x="660964" y="2937404"/>
            <a:ext cx="1119160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prstClr val="white"/>
                </a:solidFill>
                <a:latin typeface="Arial Black" panose="020B0A04020102020204" pitchFamily="34" charset="0"/>
                <a:cs typeface="Arial"/>
              </a:rPr>
              <a:t>M</a:t>
            </a:r>
            <a:r>
              <a:rPr lang="az-Latn-AZ" sz="3000" b="1" dirty="0">
                <a:solidFill>
                  <a:prstClr val="white"/>
                </a:solidFill>
                <a:latin typeface="Arial Black" panose="020B0A04020102020204" pitchFamily="34" charset="0"/>
                <a:cs typeface="Arial"/>
              </a:rPr>
              <a:t>ÜHENDİSLİK FAKÜLTESİ</a:t>
            </a:r>
            <a:endParaRPr lang="tr-TR" sz="3000" b="1" dirty="0">
              <a:solidFill>
                <a:prstClr val="white"/>
              </a:solidFill>
              <a:latin typeface="Arial Black" panose="020B0A04020102020204" pitchFamily="34" charset="0"/>
              <a:cs typeface="Arial"/>
            </a:endParaRPr>
          </a:p>
        </p:txBody>
      </p:sp>
      <p:pic>
        <p:nvPicPr>
          <p:cNvPr id="3" name="Resim 9">
            <a:extLst>
              <a:ext uri="{FF2B5EF4-FFF2-40B4-BE49-F238E27FC236}">
                <a16:creationId xmlns:a16="http://schemas.microsoft.com/office/drawing/2014/main" id="{9D960B98-E0D3-87F4-EC32-5A18CF30F8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5" name="Metin kutusu 11">
            <a:extLst>
              <a:ext uri="{FF2B5EF4-FFF2-40B4-BE49-F238E27FC236}">
                <a16:creationId xmlns:a16="http://schemas.microsoft.com/office/drawing/2014/main" id="{4A538D7D-51C3-8B07-1A80-959835687D03}"/>
              </a:ext>
            </a:extLst>
          </p:cNvPr>
          <p:cNvSpPr txBox="1"/>
          <p:nvPr/>
        </p:nvSpPr>
        <p:spPr>
          <a:xfrm>
            <a:off x="500198" y="2937404"/>
            <a:ext cx="1119160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prstClr val="white"/>
                </a:solidFill>
                <a:latin typeface="Arial Black" panose="020B0A04020102020204" pitchFamily="34" charset="0"/>
                <a:cs typeface="Arial"/>
              </a:rPr>
              <a:t>M</a:t>
            </a:r>
            <a:r>
              <a:rPr lang="az-Latn-AZ" sz="3000" b="1" dirty="0">
                <a:solidFill>
                  <a:prstClr val="white"/>
                </a:solidFill>
                <a:latin typeface="Arial Black" panose="020B0A04020102020204" pitchFamily="34" charset="0"/>
                <a:cs typeface="Arial"/>
              </a:rPr>
              <a:t>ÜHENDİSLİK FAKÜLTESİ</a:t>
            </a:r>
            <a:endParaRPr lang="tr-TR" sz="3000" b="1" dirty="0">
              <a:solidFill>
                <a:prstClr val="white"/>
              </a:solidFill>
              <a:latin typeface="Arial Black" panose="020B0A04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90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1">
            <a:extLst>
              <a:ext uri="{FF2B5EF4-FFF2-40B4-BE49-F238E27FC236}">
                <a16:creationId xmlns:a16="http://schemas.microsoft.com/office/drawing/2014/main" id="{D2D08C10-8B98-483E-8A06-EB69540DD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1"/>
            <a:ext cx="12192000" cy="686003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5469BA6-58AC-AF67-F3BF-A12C3EC02A15}"/>
              </a:ext>
            </a:extLst>
          </p:cNvPr>
          <p:cNvSpPr/>
          <p:nvPr/>
        </p:nvSpPr>
        <p:spPr>
          <a:xfrm>
            <a:off x="2510396" y="212037"/>
            <a:ext cx="7160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z-Latn-AZ" sz="2400" b="1" dirty="0">
                <a:solidFill>
                  <a:srgbClr val="860000"/>
                </a:solidFill>
                <a:latin typeface="Arial (Başlık)"/>
                <a:cs typeface="Arial"/>
              </a:rPr>
              <a:t>MÜHENDİSLİK FAKÜLTESİ</a:t>
            </a:r>
            <a:endParaRPr lang="tr-CY" sz="2400" b="1" dirty="0">
              <a:solidFill>
                <a:srgbClr val="860000"/>
              </a:solidFill>
              <a:latin typeface="Arial (Başlık)"/>
              <a:cs typeface="Arial"/>
            </a:endParaRPr>
          </a:p>
          <a:p>
            <a:pPr algn="ctr">
              <a:defRPr/>
            </a:pPr>
            <a:r>
              <a:rPr lang="tr-CY" sz="2000" b="1">
                <a:solidFill>
                  <a:srgbClr val="860000"/>
                </a:solidFill>
                <a:latin typeface="Arial (Başlık)"/>
                <a:cs typeface="Arial"/>
              </a:rPr>
              <a:t>Akreditasyon</a:t>
            </a:r>
            <a:r>
              <a:rPr lang="tr-TR" sz="2000" b="1" dirty="0">
                <a:solidFill>
                  <a:srgbClr val="860000"/>
                </a:solidFill>
                <a:latin typeface="Arial (Başlık)"/>
                <a:cs typeface="Arial"/>
              </a:rPr>
              <a:t>, Ar-</a:t>
            </a:r>
            <a:r>
              <a:rPr lang="tr-TR" sz="2000" b="1" dirty="0" err="1">
                <a:solidFill>
                  <a:srgbClr val="860000"/>
                </a:solidFill>
                <a:latin typeface="Arial (Başlık)"/>
                <a:cs typeface="Arial"/>
              </a:rPr>
              <a:t>Ge</a:t>
            </a:r>
            <a:r>
              <a:rPr lang="tr-TR" sz="2000" b="1" dirty="0">
                <a:solidFill>
                  <a:srgbClr val="860000"/>
                </a:solidFill>
                <a:latin typeface="Arial (Başlık)"/>
                <a:cs typeface="Arial"/>
              </a:rPr>
              <a:t> Projeleri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55A9336-828B-4CAF-9479-4864AFF54097}"/>
              </a:ext>
            </a:extLst>
          </p:cNvPr>
          <p:cNvSpPr txBox="1"/>
          <p:nvPr/>
        </p:nvSpPr>
        <p:spPr>
          <a:xfrm>
            <a:off x="346667" y="1066625"/>
            <a:ext cx="1088813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1600" b="1" i="0" u="none" strike="noStrike" kern="1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MÜDEK</a:t>
            </a:r>
            <a:r>
              <a:rPr kumimoji="0" lang="tr-TR" sz="1600" b="0" i="0" u="none" strike="noStrike" kern="1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 çalışmaları kapsamında eğitim dokümanları hazırlandı,</a:t>
            </a:r>
            <a:endParaRPr lang="tr-TR" sz="1600" kern="100" dirty="0">
              <a:solidFill>
                <a:srgbClr val="3E3E3E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  <a:defRPr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 çıktılarının ölçülebilmesi için özel sınav soru/cevap kağıdı hazırlandı</a:t>
            </a:r>
            <a:endParaRPr lang="en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  <a:defRPr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Laboratuvarlara asılmak üzere güvenlik kuralları posteri hazırlandı</a:t>
            </a:r>
            <a:endParaRPr lang="en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  <a:defRPr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Deney Tasarlama kılavuzu hazırlandı</a:t>
            </a:r>
            <a:endParaRPr lang="en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  <a:defRPr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Mezuniyet Projesi Uygulama Yönergesi hazırlandı</a:t>
            </a:r>
            <a:endParaRPr lang="en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  <a:defRPr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Mezuniyet Projesi yazım şablonu hazırlandı</a:t>
            </a:r>
            <a:endParaRPr lang="en-T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  <a:defRPr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Mezuniyet projesine konulacak ek dosya örnekleri hazırlandı</a:t>
            </a:r>
          </a:p>
          <a:p>
            <a:pPr marL="1200150" lvl="2" indent="-285750">
              <a:buFontTx/>
              <a:buChar char="-"/>
              <a:defRPr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Mezuniyet Projesi I ve II için Teslim Kontrol Formları hazırlandı</a:t>
            </a:r>
            <a:endParaRPr lang="en-T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Tx/>
              <a:buChar char="-"/>
              <a:defRPr/>
            </a:pPr>
            <a:r>
              <a:rPr lang="tr-T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Mezuniyet Projesi I ve II için Değerlendirme Formları hazırlandı</a:t>
            </a:r>
          </a:p>
          <a:p>
            <a:pPr marL="1200150" lvl="2" indent="-285750">
              <a:buFontTx/>
              <a:buChar char="-"/>
              <a:defRPr/>
            </a:pPr>
            <a:endParaRPr lang="tr-TR" sz="1600" kern="100" dirty="0">
              <a:solidFill>
                <a:srgbClr val="3E3E3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</a:rPr>
              <a:t>TÜBİTAK </a:t>
            </a:r>
            <a:r>
              <a:rPr lang="en-US" sz="1500" b="1" dirty="0" err="1">
                <a:effectLst/>
              </a:rPr>
              <a:t>Uluslararası</a:t>
            </a:r>
            <a:r>
              <a:rPr lang="en-US" sz="1500" b="1" dirty="0">
                <a:effectLst/>
              </a:rPr>
              <a:t> </a:t>
            </a:r>
            <a:r>
              <a:rPr lang="en-US" sz="1500" b="1" dirty="0" err="1">
                <a:effectLst/>
              </a:rPr>
              <a:t>İşbirliği</a:t>
            </a:r>
            <a:r>
              <a:rPr lang="en-US" sz="1500" b="1" dirty="0">
                <a:effectLst/>
              </a:rPr>
              <a:t> </a:t>
            </a:r>
            <a:r>
              <a:rPr lang="en-US" sz="1500" b="1" dirty="0" err="1">
                <a:effectLst/>
              </a:rPr>
              <a:t>Projesi</a:t>
            </a:r>
            <a:r>
              <a:rPr lang="en-US" sz="1500" b="1" dirty="0">
                <a:effectLst/>
              </a:rPr>
              <a:t>: </a:t>
            </a:r>
            <a:r>
              <a:rPr lang="en-US" sz="1500" dirty="0">
                <a:effectLst/>
              </a:rPr>
              <a:t>“Rapid Analysis for Precision in Industrial Diagnostics using LIBS”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</a:rPr>
              <a:t>GÜNHAN ALÜMİNYUM TÜBİTAK TEYDEB </a:t>
            </a:r>
            <a:r>
              <a:rPr lang="en-US" sz="1500" b="1" dirty="0" err="1">
                <a:effectLst/>
              </a:rPr>
              <a:t>Projesi</a:t>
            </a:r>
            <a:r>
              <a:rPr lang="en-US" sz="1500" b="1" dirty="0">
                <a:effectLst/>
              </a:rPr>
              <a:t>:</a:t>
            </a:r>
            <a:r>
              <a:rPr lang="en-US" sz="1500" dirty="0">
                <a:effectLst/>
              </a:rPr>
              <a:t> </a:t>
            </a:r>
            <a:r>
              <a:rPr lang="en-US" sz="1500" dirty="0" err="1">
                <a:effectLst/>
              </a:rPr>
              <a:t>Savunma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Sanayisi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İçin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Alüminyum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Alaşımlarının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Enjeksiyonla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Üretimi</a:t>
            </a:r>
            <a:r>
              <a:rPr lang="en-US" sz="1500" dirty="0">
                <a:effectLst/>
              </a:rPr>
              <a:t>: CFD </a:t>
            </a:r>
            <a:r>
              <a:rPr lang="en-US" sz="1500" dirty="0" err="1">
                <a:effectLst/>
              </a:rPr>
              <a:t>Analizi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Kalıp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Şartlandırma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ile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Gelişmiş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Üretim</a:t>
            </a:r>
            <a:endParaRPr lang="en-US" sz="150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</a:rPr>
              <a:t>TÜBİTAK 1001 </a:t>
            </a:r>
            <a:r>
              <a:rPr lang="en-US" sz="1500" b="1" dirty="0" err="1">
                <a:effectLst/>
              </a:rPr>
              <a:t>Projesi</a:t>
            </a:r>
            <a:r>
              <a:rPr lang="en-US" sz="1500" b="1" dirty="0">
                <a:effectLst/>
              </a:rPr>
              <a:t>:</a:t>
            </a:r>
            <a:r>
              <a:rPr lang="en-US" sz="1500" dirty="0">
                <a:effectLst/>
              </a:rPr>
              <a:t> </a:t>
            </a:r>
            <a:r>
              <a:rPr lang="en-US" sz="1500" dirty="0" err="1">
                <a:effectLst/>
              </a:rPr>
              <a:t>Doğrudan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lazer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yazma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tekniği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kullanılarak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optik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polimerik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malzemeler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üzerine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mikro-yapılar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oluşturulması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otomotiv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aydınlatma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sistemleri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için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optik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komponentlerin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üretimi</a:t>
            </a:r>
            <a:endParaRPr lang="en-US" sz="150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</a:rPr>
              <a:t>TÜBİTAK 1001 </a:t>
            </a:r>
            <a:r>
              <a:rPr lang="en-US" sz="1500" b="1" dirty="0" err="1">
                <a:effectLst/>
              </a:rPr>
              <a:t>Projesi</a:t>
            </a:r>
            <a:r>
              <a:rPr lang="en-US" sz="1500" b="1" dirty="0">
                <a:effectLst/>
              </a:rPr>
              <a:t>: </a:t>
            </a:r>
            <a:r>
              <a:rPr lang="en-US" sz="1500" dirty="0" err="1">
                <a:effectLst/>
              </a:rPr>
              <a:t>Sikloid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Dislinin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Tasarımının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Sayısal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Deneysel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Olarak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Analizi</a:t>
            </a:r>
            <a:r>
              <a:rPr lang="en-US" sz="1500" dirty="0">
                <a:effectLst/>
              </a:rPr>
              <a:t>: Temas </a:t>
            </a:r>
            <a:r>
              <a:rPr lang="en-US" sz="1500" dirty="0" err="1">
                <a:effectLst/>
              </a:rPr>
              <a:t>Mekanigi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Sınır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Eleman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Yöntemi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Kullanılarak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Modelleme</a:t>
            </a:r>
            <a:r>
              <a:rPr lang="en-US" sz="1500" dirty="0">
                <a:effectLst/>
              </a:rPr>
              <a:t>, </a:t>
            </a:r>
            <a:r>
              <a:rPr lang="en-US" sz="1500" dirty="0" err="1">
                <a:effectLst/>
              </a:rPr>
              <a:t>imalat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toleransları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çerçevesinde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sayısal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hesaplama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eklemeli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imalata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yönelik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topoloji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optimizasyonu</a:t>
            </a:r>
            <a:endParaRPr lang="en-US" sz="150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</a:rPr>
              <a:t>TÜBİTAK 2209 </a:t>
            </a:r>
            <a:r>
              <a:rPr lang="en-US" sz="1500" b="1" dirty="0" err="1">
                <a:effectLst/>
              </a:rPr>
              <a:t>Projesi</a:t>
            </a:r>
            <a:r>
              <a:rPr lang="en-US" sz="1500" dirty="0">
                <a:effectLst/>
              </a:rPr>
              <a:t>: </a:t>
            </a:r>
            <a:r>
              <a:rPr lang="en-US" sz="1500" dirty="0" err="1">
                <a:effectLst/>
              </a:rPr>
              <a:t>Otomobillerde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Dikey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Ayarlanabilir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Kapı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Mantesesi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Topoloji</a:t>
            </a:r>
            <a:r>
              <a:rPr lang="en-US" sz="1500" dirty="0"/>
              <a:t> </a:t>
            </a:r>
            <a:r>
              <a:rPr lang="en-US" sz="1500" dirty="0" err="1">
                <a:effectLst/>
              </a:rPr>
              <a:t>Optimizasyonu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Tasarımı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ve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Analizi</a:t>
            </a:r>
            <a:endParaRPr lang="en-US" sz="150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effectLst/>
              </a:rPr>
              <a:t>TUSAŞ </a:t>
            </a:r>
            <a:r>
              <a:rPr lang="en-US" sz="1500" b="1" dirty="0" err="1">
                <a:effectLst/>
              </a:rPr>
              <a:t>LiftUp</a:t>
            </a:r>
            <a:r>
              <a:rPr lang="en-US" sz="1500" dirty="0">
                <a:effectLst/>
              </a:rPr>
              <a:t>: Model Based </a:t>
            </a:r>
            <a:r>
              <a:rPr lang="en-US" sz="1500" dirty="0" err="1">
                <a:effectLst/>
              </a:rPr>
              <a:t>Sistemde</a:t>
            </a:r>
            <a:r>
              <a:rPr lang="en-US" sz="1500" dirty="0">
                <a:effectLst/>
              </a:rPr>
              <a:t> </a:t>
            </a:r>
            <a:r>
              <a:rPr lang="en-US" sz="1500" dirty="0" err="1">
                <a:effectLst/>
              </a:rPr>
              <a:t>Emniyet</a:t>
            </a:r>
            <a:r>
              <a:rPr lang="en-US" sz="1500" dirty="0">
                <a:effectLst/>
              </a:rPr>
              <a:t> Tool </a:t>
            </a:r>
            <a:r>
              <a:rPr lang="en-US" sz="1500" dirty="0" err="1">
                <a:effectLst/>
              </a:rPr>
              <a:t>tasarımı</a:t>
            </a:r>
            <a:endParaRPr lang="en-US" sz="1500" dirty="0">
              <a:effectLst/>
            </a:endParaRPr>
          </a:p>
          <a:p>
            <a:pPr lvl="2">
              <a:defRPr/>
            </a:pPr>
            <a:endParaRPr lang="tr-T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7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803EF-530E-FAAB-E550-B94BE2A2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1">
            <a:extLst>
              <a:ext uri="{FF2B5EF4-FFF2-40B4-BE49-F238E27FC236}">
                <a16:creationId xmlns:a16="http://schemas.microsoft.com/office/drawing/2014/main" id="{D3D6D17D-6B58-FFB6-0B4A-9BAA7F326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5"/>
            <a:ext cx="12192000" cy="686003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83B376C-B32D-5D59-9D91-AC572CFA19C7}"/>
              </a:ext>
            </a:extLst>
          </p:cNvPr>
          <p:cNvSpPr/>
          <p:nvPr/>
        </p:nvSpPr>
        <p:spPr>
          <a:xfrm>
            <a:off x="2510396" y="212037"/>
            <a:ext cx="7160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z-Latn-AZ" sz="2400" b="1" dirty="0">
                <a:solidFill>
                  <a:srgbClr val="860000"/>
                </a:solidFill>
                <a:latin typeface="Arial (Başlık)"/>
                <a:cs typeface="Arial"/>
              </a:rPr>
              <a:t>MÜHENDİSLİK FAKÜLTESİ</a:t>
            </a:r>
            <a:endParaRPr lang="tr-CY" sz="2400" b="1" dirty="0">
              <a:solidFill>
                <a:srgbClr val="860000"/>
              </a:solidFill>
              <a:latin typeface="Arial (Başlık)"/>
              <a:cs typeface="Arial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860000"/>
                </a:solidFill>
                <a:latin typeface="Arial (Başlık)"/>
                <a:cs typeface="Arial"/>
              </a:rPr>
              <a:t>Eğitim-Öğretim, ERASMUS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E05CD72-2B8D-6E29-9423-5CCD13D27A06}"/>
              </a:ext>
            </a:extLst>
          </p:cNvPr>
          <p:cNvSpPr txBox="1"/>
          <p:nvPr/>
        </p:nvSpPr>
        <p:spPr>
          <a:xfrm>
            <a:off x="467247" y="1026339"/>
            <a:ext cx="108881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kumimoji="0" lang="tr-TR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Aptos" panose="020B0004020202020204" pitchFamily="34" charset="0"/>
                <a:cs typeface="Times New Roman" panose="02020603050405020304" pitchFamily="18" charset="0"/>
              </a:rPr>
              <a:t>ERASMUS kapsamında iş birliği yapılan üniversiteler:</a:t>
            </a:r>
          </a:p>
          <a:p>
            <a:pPr lvl="2">
              <a:defRPr/>
            </a:pPr>
            <a:r>
              <a:rPr lang="tr-TR" dirty="0"/>
              <a:t>(Dr. </a:t>
            </a:r>
            <a:r>
              <a:rPr lang="tr-TR" dirty="0" err="1"/>
              <a:t>Öğr</a:t>
            </a:r>
            <a:r>
              <a:rPr lang="tr-TR" dirty="0"/>
              <a:t>. Üyesi Can GÜLDÜREN)</a:t>
            </a:r>
            <a:r>
              <a:rPr lang="tr-TR" b="1" dirty="0" err="1"/>
              <a:t>Poznań</a:t>
            </a:r>
            <a:r>
              <a:rPr lang="tr-TR" b="1" dirty="0"/>
              <a:t> </a:t>
            </a:r>
            <a:r>
              <a:rPr lang="tr-TR" b="1" dirty="0" err="1"/>
              <a:t>University</a:t>
            </a:r>
            <a:r>
              <a:rPr lang="tr-TR" b="1" dirty="0"/>
              <a:t> of </a:t>
            </a:r>
            <a:r>
              <a:rPr lang="tr-TR" b="1" dirty="0" err="1"/>
              <a:t>Technolog</a:t>
            </a:r>
            <a:r>
              <a:rPr lang="tr-TR" dirty="0" err="1"/>
              <a:t>y</a:t>
            </a:r>
            <a:r>
              <a:rPr lang="tr-TR" dirty="0"/>
              <a:t>-POLONYA, </a:t>
            </a:r>
            <a:r>
              <a:rPr lang="tr-TR" b="1" dirty="0" err="1"/>
              <a:t>Akademija</a:t>
            </a:r>
            <a:r>
              <a:rPr lang="tr-TR" b="1" dirty="0"/>
              <a:t> </a:t>
            </a:r>
            <a:r>
              <a:rPr lang="tr-TR" b="1" dirty="0" err="1"/>
              <a:t>tehničko-umetničkih</a:t>
            </a:r>
            <a:r>
              <a:rPr lang="tr-TR" b="1" dirty="0"/>
              <a:t> </a:t>
            </a:r>
            <a:r>
              <a:rPr lang="tr-TR" b="1" dirty="0" err="1"/>
              <a:t>strukovnih</a:t>
            </a:r>
            <a:r>
              <a:rPr lang="tr-TR" b="1" dirty="0"/>
              <a:t> </a:t>
            </a:r>
            <a:r>
              <a:rPr lang="tr-TR" b="1" dirty="0" err="1"/>
              <a:t>studija</a:t>
            </a:r>
            <a:r>
              <a:rPr lang="tr-TR" b="1" dirty="0"/>
              <a:t> Belgrad </a:t>
            </a:r>
            <a:r>
              <a:rPr lang="tr-TR" dirty="0"/>
              <a:t>- ATUSS, Sırbistan, </a:t>
            </a:r>
            <a:r>
              <a:rPr lang="tr-TR" b="1" dirty="0" err="1"/>
              <a:t>State</a:t>
            </a:r>
            <a:r>
              <a:rPr lang="tr-TR" b="1" dirty="0"/>
              <a:t> </a:t>
            </a:r>
            <a:r>
              <a:rPr lang="tr-TR" b="1" dirty="0" err="1"/>
              <a:t>University</a:t>
            </a:r>
            <a:r>
              <a:rPr lang="tr-TR" b="1" dirty="0"/>
              <a:t> of </a:t>
            </a:r>
            <a:r>
              <a:rPr lang="tr-TR" b="1" dirty="0" err="1"/>
              <a:t>Applied</a:t>
            </a:r>
            <a:r>
              <a:rPr lang="tr-TR" b="1" dirty="0"/>
              <a:t> </a:t>
            </a:r>
            <a:r>
              <a:rPr lang="tr-TR" b="1" dirty="0" err="1"/>
              <a:t>Sciences</a:t>
            </a:r>
            <a:r>
              <a:rPr lang="tr-TR" b="1" dirty="0"/>
              <a:t> in </a:t>
            </a:r>
            <a:r>
              <a:rPr lang="tr-TR" b="1" dirty="0" err="1"/>
              <a:t>Jaroslaw</a:t>
            </a:r>
            <a:r>
              <a:rPr lang="tr-TR" b="1" dirty="0"/>
              <a:t> </a:t>
            </a:r>
            <a:r>
              <a:rPr lang="tr-TR" dirty="0"/>
              <a:t>–POLONYA, </a:t>
            </a:r>
            <a:r>
              <a:rPr lang="tr-TR" b="1" dirty="0"/>
              <a:t>South East </a:t>
            </a:r>
            <a:r>
              <a:rPr lang="tr-TR" b="1" dirty="0" err="1"/>
              <a:t>European</a:t>
            </a:r>
            <a:r>
              <a:rPr lang="tr-TR" b="1" dirty="0"/>
              <a:t> </a:t>
            </a:r>
            <a:r>
              <a:rPr lang="tr-TR" b="1" dirty="0" err="1"/>
              <a:t>University</a:t>
            </a:r>
            <a:r>
              <a:rPr lang="tr-TR" dirty="0"/>
              <a:t>, Kuzey Makedonya, </a:t>
            </a:r>
            <a:r>
              <a:rPr lang="tr-TR" b="1" dirty="0"/>
              <a:t>UNIVERSIDAD DE JAEN</a:t>
            </a:r>
            <a:r>
              <a:rPr lang="tr-TR" dirty="0"/>
              <a:t>, İspanya ile Erasmus anlaşması imzalandı.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lang="en-US" dirty="0" err="1">
                <a:effectLst/>
              </a:rPr>
              <a:t>Doç.Dr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Meltem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Eryılmaz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doktora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öğrencilerine</a:t>
            </a:r>
            <a:r>
              <a:rPr lang="en-US" dirty="0">
                <a:effectLst/>
              </a:rPr>
              <a:t> VR technologies in education </a:t>
            </a:r>
            <a:r>
              <a:rPr lang="en-US" dirty="0" err="1">
                <a:effectLst/>
              </a:rPr>
              <a:t>dersi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verdi</a:t>
            </a:r>
            <a:r>
              <a:rPr lang="en-US" dirty="0">
                <a:effectLst/>
              </a:rPr>
              <a:t>.</a:t>
            </a:r>
            <a:endParaRPr kumimoji="0" lang="tr-TR" b="0" i="0" u="none" strike="noStrike" kern="10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  <a:defRPr/>
            </a:pPr>
            <a:r>
              <a:rPr lang="tr-TR" dirty="0"/>
              <a:t>Yazılım mühendisliği asistanımız Behiye </a:t>
            </a:r>
            <a:r>
              <a:rPr lang="tr-TR" dirty="0" err="1"/>
              <a:t>Canbaz</a:t>
            </a:r>
            <a:r>
              <a:rPr lang="tr-TR" dirty="0"/>
              <a:t>, </a:t>
            </a:r>
            <a:r>
              <a:rPr lang="tr-TR" b="1" dirty="0" err="1"/>
              <a:t>KVKK</a:t>
            </a:r>
            <a:r>
              <a:rPr lang="tr-TR" dirty="0" err="1"/>
              <a:t>'da</a:t>
            </a:r>
            <a:r>
              <a:rPr lang="tr-TR" dirty="0"/>
              <a:t> "Yapay zeka teknolojilerine akademik bakış" isimli kitapta kitap bölümü yayınlanmıştır. </a:t>
            </a:r>
            <a:r>
              <a:rPr lang="en-US" dirty="0">
                <a:effectLst/>
              </a:rPr>
              <a:t>V. INTERNATIONAL CONGRESS OF TURKISH CIVILIZATION </a:t>
            </a:r>
            <a:r>
              <a:rPr lang="en-US" dirty="0" err="1">
                <a:effectLst/>
              </a:rPr>
              <a:t>konferansında</a:t>
            </a:r>
            <a:r>
              <a:rPr lang="en-US" dirty="0">
                <a:effectLst/>
              </a:rPr>
              <a:t> “Post-Truth </a:t>
            </a:r>
            <a:r>
              <a:rPr lang="en-US" dirty="0" err="1">
                <a:effectLst/>
              </a:rPr>
              <a:t>Çağ’da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Sosyal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Medyada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Şiddet</a:t>
            </a:r>
            <a:r>
              <a:rPr lang="en-US" dirty="0">
                <a:effectLst/>
              </a:rPr>
              <a:t>” </a:t>
            </a:r>
            <a:r>
              <a:rPr lang="en-US" dirty="0" err="1">
                <a:effectLst/>
              </a:rPr>
              <a:t>konulu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bildirinin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sözlü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sunumu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gerçekleştirilmiştir</a:t>
            </a:r>
            <a:r>
              <a:rPr lang="en-US" dirty="0">
                <a:effectLst/>
              </a:rPr>
              <a:t>.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dirty="0" err="1">
                <a:effectLst/>
              </a:rPr>
              <a:t>Yazılım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Mühendisliği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araştırma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görevlimiz</a:t>
            </a:r>
            <a:r>
              <a:rPr lang="en-US" dirty="0">
                <a:effectLst/>
              </a:rPr>
              <a:t> Mehmet </a:t>
            </a:r>
            <a:r>
              <a:rPr lang="en-US" dirty="0" err="1">
                <a:effectLst/>
              </a:rPr>
              <a:t>Bilgin</a:t>
            </a:r>
            <a:r>
              <a:rPr lang="en-US" dirty="0"/>
              <a:t>, </a:t>
            </a:r>
            <a:r>
              <a:rPr lang="en-US" b="1" dirty="0">
                <a:effectLst/>
              </a:rPr>
              <a:t>Martin Luther-Universität Halle-</a:t>
            </a:r>
            <a:r>
              <a:rPr lang="en-US" b="1" dirty="0" err="1">
                <a:effectLst/>
              </a:rPr>
              <a:t>Wittenberg’de</a:t>
            </a:r>
            <a:r>
              <a:rPr lang="en-US" b="1" dirty="0">
                <a:effectLst/>
              </a:rPr>
              <a:t> ERASMUS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kapsamında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eğitim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almıştır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EB6D9-A91F-ECDF-A368-EBCB332E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13" y="4465191"/>
            <a:ext cx="3636113" cy="204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EEB3AB5-DFA1-ACC9-00FE-E547EB91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714" y="4491752"/>
            <a:ext cx="1532210" cy="20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VKK'da &quot;Yapay zeka teknolojilerine akademik bakış&quot; isimli kitabımızın yayınlandığı paylaşmaktan mutluluk duyarım.">
            <a:extLst>
              <a:ext uri="{FF2B5EF4-FFF2-40B4-BE49-F238E27FC236}">
                <a16:creationId xmlns:a16="http://schemas.microsoft.com/office/drawing/2014/main" id="{D58E918D-A8CD-670A-B8BB-4D0CEEE8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15" y="4491753"/>
            <a:ext cx="3066310" cy="20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98D93-7BF0-D9A8-BC9E-78AAF61F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1">
            <a:extLst>
              <a:ext uri="{FF2B5EF4-FFF2-40B4-BE49-F238E27FC236}">
                <a16:creationId xmlns:a16="http://schemas.microsoft.com/office/drawing/2014/main" id="{C7115DD2-19B8-BAD0-6567-6574C996C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45" y="18643"/>
            <a:ext cx="12192000" cy="686003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FCFCAC42-F660-7ADD-3A1F-62E759EAAC69}"/>
              </a:ext>
            </a:extLst>
          </p:cNvPr>
          <p:cNvSpPr/>
          <p:nvPr/>
        </p:nvSpPr>
        <p:spPr>
          <a:xfrm>
            <a:off x="2451129" y="268328"/>
            <a:ext cx="7160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z-Latn-AZ" sz="2000" b="1" dirty="0">
                <a:solidFill>
                  <a:srgbClr val="860000"/>
                </a:solidFill>
                <a:latin typeface="Arial (Başlık)"/>
                <a:cs typeface="Arial"/>
              </a:rPr>
              <a:t>MÜHENDİSLİK FAKÜLTESİ</a:t>
            </a:r>
            <a:endParaRPr lang="tr-CY" sz="2000" b="1" dirty="0">
              <a:solidFill>
                <a:srgbClr val="860000"/>
              </a:solidFill>
              <a:latin typeface="Arial (Başlık)"/>
              <a:cs typeface="Arial"/>
            </a:endParaRPr>
          </a:p>
          <a:p>
            <a:pPr algn="ctr">
              <a:defRPr/>
            </a:pPr>
            <a:r>
              <a:rPr lang="tr-CY" sz="2000" b="1" dirty="0">
                <a:solidFill>
                  <a:srgbClr val="860000"/>
                </a:solidFill>
                <a:latin typeface="Arial (Başlık)"/>
                <a:cs typeface="Arial"/>
              </a:rPr>
              <a:t>Üniversite-Sanayi İşbirlikleri Kapsamında Ziyaretler</a:t>
            </a:r>
            <a:endParaRPr lang="tr-TR" sz="2000" b="1" dirty="0">
              <a:solidFill>
                <a:srgbClr val="860000"/>
              </a:solidFill>
              <a:latin typeface="Arial (Başlık)"/>
              <a:cs typeface="Arial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1094D1C-A6C1-1CF5-1813-D0AA37941928}"/>
              </a:ext>
            </a:extLst>
          </p:cNvPr>
          <p:cNvSpPr txBox="1"/>
          <p:nvPr/>
        </p:nvSpPr>
        <p:spPr>
          <a:xfrm>
            <a:off x="0" y="1379347"/>
            <a:ext cx="11328935" cy="2585323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marL="742950" lvl="1" indent="-285750" algn="just">
              <a:buFontTx/>
              <a:buChar char="-"/>
              <a:defRPr/>
            </a:pPr>
            <a:r>
              <a:rPr lang="tr-TR" dirty="0">
                <a:effectLst/>
                <a:ea typeface="Times New Roman" panose="02020603050405020304" pitchFamily="18" charset="0"/>
              </a:rPr>
              <a:t>Üniversitemiz ve </a:t>
            </a:r>
            <a:r>
              <a:rPr lang="tr-TR" b="1" dirty="0" err="1">
                <a:effectLst/>
                <a:ea typeface="Times New Roman" panose="02020603050405020304" pitchFamily="18" charset="0"/>
              </a:rPr>
              <a:t>io.net</a:t>
            </a:r>
            <a:r>
              <a:rPr lang="tr-TR" b="1" dirty="0">
                <a:effectLst/>
                <a:ea typeface="Times New Roman" panose="02020603050405020304" pitchFamily="18" charset="0"/>
              </a:rPr>
              <a:t> </a:t>
            </a:r>
            <a:r>
              <a:rPr lang="tr-TR" dirty="0">
                <a:effectLst/>
                <a:ea typeface="Times New Roman" panose="02020603050405020304" pitchFamily="18" charset="0"/>
              </a:rPr>
              <a:t>iş birliği ile Yapay Zeka Etkinliği gerçekleştirildi.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en-US" b="1" dirty="0">
                <a:effectLst/>
              </a:rPr>
              <a:t>Ankara </a:t>
            </a:r>
            <a:r>
              <a:rPr lang="en-US" b="1" dirty="0" err="1">
                <a:effectLst/>
              </a:rPr>
              <a:t>Üniversitesi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yapay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mühendisliği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ziyaret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edildi</a:t>
            </a:r>
            <a:r>
              <a:rPr lang="en-US" dirty="0">
                <a:effectLst/>
              </a:rPr>
              <a:t>.</a:t>
            </a:r>
            <a:endParaRPr lang="tr-TR" dirty="0"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  <a:defRPr/>
            </a:pPr>
            <a:r>
              <a:rPr lang="en-US" b="1" dirty="0" err="1">
                <a:effectLst/>
              </a:rPr>
              <a:t>Radyo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Trafik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- </a:t>
            </a:r>
            <a:r>
              <a:rPr lang="en-US" dirty="0" err="1">
                <a:effectLst/>
              </a:rPr>
              <a:t>Yapay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mühendisliği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konusunda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radyo</a:t>
            </a:r>
            <a:r>
              <a:rPr lang="en-US" dirty="0">
                <a:effectLst/>
              </a:rPr>
              <a:t> program </a:t>
            </a:r>
            <a:r>
              <a:rPr lang="en-US" dirty="0" err="1">
                <a:effectLst/>
              </a:rPr>
              <a:t>yapıldı</a:t>
            </a:r>
            <a:r>
              <a:rPr lang="en-US" dirty="0">
                <a:effectLst/>
              </a:rPr>
              <a:t>.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en-US" dirty="0">
                <a:ea typeface="Times New Roman" panose="02020603050405020304" pitchFamily="18" charset="0"/>
              </a:rPr>
              <a:t>Prof. Dr. </a:t>
            </a:r>
            <a:r>
              <a:rPr lang="en-US" dirty="0" err="1">
                <a:effectLst/>
              </a:rPr>
              <a:t>Filiz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Ersöz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Üniversite</a:t>
            </a:r>
            <a:r>
              <a:rPr lang="en-US" dirty="0">
                <a:effectLst/>
              </a:rPr>
              <a:t>-Sanayi </a:t>
            </a:r>
            <a:r>
              <a:rPr lang="en-US" dirty="0" err="1">
                <a:effectLst/>
              </a:rPr>
              <a:t>İşbirliği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çerçevesinde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Polatlı</a:t>
            </a:r>
            <a:r>
              <a:rPr lang="en-US" b="1" dirty="0">
                <a:effectLst/>
              </a:rPr>
              <a:t> OSB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Başkanı</a:t>
            </a:r>
            <a:r>
              <a:rPr lang="en-US" dirty="0">
                <a:effectLst/>
              </a:rPr>
              <a:t> Erol </a:t>
            </a:r>
            <a:r>
              <a:rPr lang="en-US" dirty="0" err="1">
                <a:effectLst/>
              </a:rPr>
              <a:t>Ünal</a:t>
            </a:r>
            <a:r>
              <a:rPr lang="en-US" dirty="0">
                <a:effectLst/>
              </a:rPr>
              <a:t> bey </a:t>
            </a:r>
            <a:r>
              <a:rPr lang="en-US" dirty="0" err="1">
                <a:effectLst/>
              </a:rPr>
              <a:t>ile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görüşmüştür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Ortak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projeler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yapılması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konusunda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anlaşmaya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varılmıştır</a:t>
            </a:r>
            <a:r>
              <a:rPr lang="en-US" dirty="0">
                <a:effectLst/>
              </a:rPr>
              <a:t>.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tr-TR" dirty="0">
                <a:solidFill>
                  <a:srgbClr val="000000"/>
                </a:solidFill>
              </a:rPr>
              <a:t>Fakültemiz Bölüm </a:t>
            </a:r>
            <a:r>
              <a:rPr lang="tr-CY" dirty="0">
                <a:solidFill>
                  <a:srgbClr val="000000"/>
                </a:solidFill>
              </a:rPr>
              <a:t>öğretim üyeleri</a:t>
            </a:r>
            <a:r>
              <a:rPr lang="tr-TR" dirty="0">
                <a:solidFill>
                  <a:srgbClr val="000000"/>
                </a:solidFill>
              </a:rPr>
              <a:t> tarafından, </a:t>
            </a:r>
            <a:r>
              <a:rPr lang="tr-TR" b="1" dirty="0">
                <a:solidFill>
                  <a:srgbClr val="000000"/>
                </a:solidFill>
              </a:rPr>
              <a:t>DORA</a:t>
            </a:r>
            <a:r>
              <a:rPr lang="tr-TR" dirty="0">
                <a:solidFill>
                  <a:srgbClr val="000000"/>
                </a:solidFill>
              </a:rPr>
              <a:t> Makina, </a:t>
            </a:r>
            <a:r>
              <a:rPr lang="en-US" b="1" dirty="0" err="1">
                <a:effectLst/>
              </a:rPr>
              <a:t>Günhan</a:t>
            </a:r>
            <a:r>
              <a:rPr lang="en-US" b="1" dirty="0">
                <a:effectLst/>
              </a:rPr>
              <a:t> </a:t>
            </a:r>
            <a:r>
              <a:rPr lang="en-US" dirty="0" err="1">
                <a:effectLst/>
              </a:rPr>
              <a:t>Alüminyum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b="1" dirty="0" err="1">
                <a:effectLst/>
              </a:rPr>
              <a:t>Meksis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Firma</a:t>
            </a:r>
            <a:r>
              <a:rPr lang="tr-TR" dirty="0" err="1">
                <a:solidFill>
                  <a:srgbClr val="000000"/>
                </a:solidFill>
              </a:rPr>
              <a:t>sı</a:t>
            </a:r>
            <a:r>
              <a:rPr lang="tr-TR" dirty="0">
                <a:solidFill>
                  <a:srgbClr val="000000"/>
                </a:solidFill>
              </a:rPr>
              <a:t>,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GNY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Elektromekanik Otomasyon,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GESİS</a:t>
            </a:r>
            <a:r>
              <a:rPr lang="en-TR" dirty="0">
                <a:effectLst/>
              </a:rPr>
              <a:t> Mühendislik, </a:t>
            </a:r>
            <a:r>
              <a:rPr lang="tr-T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PROTA</a:t>
            </a:r>
            <a:r>
              <a:rPr lang="tr-T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firması, </a:t>
            </a:r>
            <a:r>
              <a:rPr lang="tr-TR" dirty="0">
                <a:solidFill>
                  <a:srgbClr val="000000"/>
                </a:solidFill>
              </a:rPr>
              <a:t>Ankara Üniversiteleri Tanıtım Günü, Liselere söyleşi programları,</a:t>
            </a:r>
            <a:r>
              <a:rPr lang="tr-CY">
                <a:solidFill>
                  <a:srgbClr val="000000"/>
                </a:solidFill>
              </a:rPr>
              <a:t> </a:t>
            </a:r>
            <a:r>
              <a:rPr lang="tr-TR" b="1" dirty="0">
                <a:solidFill>
                  <a:srgbClr val="000000"/>
                </a:solidFill>
              </a:rPr>
              <a:t>SET </a:t>
            </a:r>
            <a:r>
              <a:rPr lang="tr-TR" dirty="0">
                <a:solidFill>
                  <a:srgbClr val="000000"/>
                </a:solidFill>
              </a:rPr>
              <a:t>Makina ziyareti vb. firma ziyaretleri yapılmış ve peri</a:t>
            </a:r>
            <a:r>
              <a:rPr lang="tr-CY">
                <a:solidFill>
                  <a:srgbClr val="000000"/>
                </a:solidFill>
              </a:rPr>
              <a:t>y</a:t>
            </a:r>
            <a:r>
              <a:rPr lang="tr-TR" dirty="0" err="1">
                <a:solidFill>
                  <a:srgbClr val="000000"/>
                </a:solidFill>
              </a:rPr>
              <a:t>odik</a:t>
            </a:r>
            <a:r>
              <a:rPr lang="tr-TR" dirty="0">
                <a:solidFill>
                  <a:srgbClr val="000000"/>
                </a:solidFill>
              </a:rPr>
              <a:t> olarak yapılmaya devam etmektedir.</a:t>
            </a:r>
          </a:p>
        </p:txBody>
      </p:sp>
      <p:pic>
        <p:nvPicPr>
          <p:cNvPr id="4" name="Picture 3" descr="A red and white logo&#10;&#10;AI-generated content may be incorrect.">
            <a:extLst>
              <a:ext uri="{FF2B5EF4-FFF2-40B4-BE49-F238E27FC236}">
                <a16:creationId xmlns:a16="http://schemas.microsoft.com/office/drawing/2014/main" id="{25CC63EC-48C3-D15B-CCFF-B167531CC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69" y="4702421"/>
            <a:ext cx="1549952" cy="563619"/>
          </a:xfrm>
          <a:prstGeom prst="rect">
            <a:avLst/>
          </a:prstGeom>
        </p:spPr>
      </p:pic>
      <p:pic>
        <p:nvPicPr>
          <p:cNvPr id="7" name="Resim 2">
            <a:extLst>
              <a:ext uri="{FF2B5EF4-FFF2-40B4-BE49-F238E27FC236}">
                <a16:creationId xmlns:a16="http://schemas.microsoft.com/office/drawing/2014/main" id="{89460C49-914E-555F-1188-44B441592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643" y="5163193"/>
            <a:ext cx="1424952" cy="924519"/>
          </a:xfrm>
          <a:prstGeom prst="rect">
            <a:avLst/>
          </a:prstGeom>
        </p:spPr>
      </p:pic>
      <p:pic>
        <p:nvPicPr>
          <p:cNvPr id="8" name="Resim 4">
            <a:extLst>
              <a:ext uri="{FF2B5EF4-FFF2-40B4-BE49-F238E27FC236}">
                <a16:creationId xmlns:a16="http://schemas.microsoft.com/office/drawing/2014/main" id="{1423D622-97E1-6C16-93BB-4B66D3B26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47" y="5991173"/>
            <a:ext cx="1322143" cy="503794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71E6F6F-3EA4-6734-E9DE-46A4EC578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43" y="3874854"/>
            <a:ext cx="1242004" cy="834903"/>
          </a:xfrm>
          <a:prstGeom prst="rect">
            <a:avLst/>
          </a:prstGeom>
        </p:spPr>
      </p:pic>
      <p:pic>
        <p:nvPicPr>
          <p:cNvPr id="10" name="Resim 4">
            <a:extLst>
              <a:ext uri="{FF2B5EF4-FFF2-40B4-BE49-F238E27FC236}">
                <a16:creationId xmlns:a16="http://schemas.microsoft.com/office/drawing/2014/main" id="{46098997-2A6E-382B-7FB5-17EA99B7A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26" y="3964670"/>
            <a:ext cx="1824224" cy="258532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4E8B6E2-176F-6676-C896-E7A2708F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81" y="4043369"/>
            <a:ext cx="2495468" cy="23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48131B1-A514-E4F0-657D-30227CB6A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246" y="4043369"/>
            <a:ext cx="2216752" cy="23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GNY Elektromekanik Otomasyon">
            <a:extLst>
              <a:ext uri="{FF2B5EF4-FFF2-40B4-BE49-F238E27FC236}">
                <a16:creationId xmlns:a16="http://schemas.microsoft.com/office/drawing/2014/main" id="{22C5E814-453C-671D-727D-41EC46A6CB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034791" cy="20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TR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1430A2D-7C16-346D-E4E1-931AA3758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78465" y="4567121"/>
            <a:ext cx="845396" cy="911532"/>
          </a:xfrm>
          <a:prstGeom prst="rect">
            <a:avLst/>
          </a:prstGeom>
        </p:spPr>
      </p:pic>
      <p:pic>
        <p:nvPicPr>
          <p:cNvPr id="24" name="Picture 23" descr="A logo of a company&#10;&#10;Description automatically generated">
            <a:extLst>
              <a:ext uri="{FF2B5EF4-FFF2-40B4-BE49-F238E27FC236}">
                <a16:creationId xmlns:a16="http://schemas.microsoft.com/office/drawing/2014/main" id="{D00F9656-5995-05F6-C42C-BA96EF4813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2" y="5521589"/>
            <a:ext cx="911907" cy="939168"/>
          </a:xfrm>
          <a:prstGeom prst="rect">
            <a:avLst/>
          </a:prstGeom>
        </p:spPr>
      </p:pic>
      <p:pic>
        <p:nvPicPr>
          <p:cNvPr id="28" name="Picture 2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F0517DD-F58F-71E0-F91B-74F216E068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15" y="4019754"/>
            <a:ext cx="1587500" cy="546100"/>
          </a:xfrm>
          <a:prstGeom prst="rect">
            <a:avLst/>
          </a:prstGeom>
        </p:spPr>
      </p:pic>
      <p:pic>
        <p:nvPicPr>
          <p:cNvPr id="29" name="Resim 9">
            <a:extLst>
              <a:ext uri="{FF2B5EF4-FFF2-40B4-BE49-F238E27FC236}">
                <a16:creationId xmlns:a16="http://schemas.microsoft.com/office/drawing/2014/main" id="{AE95359A-D8CB-C460-D3B8-B8008D534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2308" y="4041494"/>
            <a:ext cx="1684585" cy="23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8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454</Words>
  <Application>Microsoft Office PowerPoint</Application>
  <PresentationFormat>Geniş ekran</PresentationFormat>
  <Paragraphs>39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Arial</vt:lpstr>
      <vt:lpstr>Arial (Başlık)</vt:lpstr>
      <vt:lpstr>Arial Black</vt:lpstr>
      <vt:lpstr>Calibri</vt:lpstr>
      <vt:lpstr>Calibri Light</vt:lpstr>
      <vt:lpstr>System Font Regular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Koray Solak</dc:creator>
  <cp:lastModifiedBy>Deniz Çelik Güven</cp:lastModifiedBy>
  <cp:revision>152</cp:revision>
  <dcterms:created xsi:type="dcterms:W3CDTF">2023-02-27T06:07:41Z</dcterms:created>
  <dcterms:modified xsi:type="dcterms:W3CDTF">2025-05-27T06:27:52Z</dcterms:modified>
</cp:coreProperties>
</file>